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
  </p:notesMasterIdLst>
  <p:sldIdLst>
    <p:sldId id="256" r:id="rId2"/>
    <p:sldId id="257" r:id="rId3"/>
    <p:sldId id="269" r:id="rId4"/>
    <p:sldId id="270" r:id="rId5"/>
    <p:sldId id="271" r:id="rId6"/>
    <p:sldId id="273" r:id="rId7"/>
    <p:sldId id="258" r:id="rId8"/>
    <p:sldId id="260" r:id="rId9"/>
    <p:sldId id="261"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14"/>
      </p:cViewPr>
      <p:guideLst>
        <p:guide orient="horz" pos="984"/>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7B70E-6DBB-4DE8-8F56-0F51B548EACA}" type="datetimeFigureOut">
              <a:rPr lang="en-US" smtClean="0"/>
              <a:t>7/24/2023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0BDA3-D5BE-4CE7-9A1C-E4916DFC2169}" type="slidenum">
              <a:rPr lang="en-US" smtClean="0"/>
              <a:t>‹#›</a:t>
            </a:fld>
            <a:endParaRPr lang="en-US" dirty="0"/>
          </a:p>
        </p:txBody>
      </p:sp>
    </p:spTree>
    <p:extLst>
      <p:ext uri="{BB962C8B-B14F-4D97-AF65-F5344CB8AC3E}">
        <p14:creationId xmlns:p14="http://schemas.microsoft.com/office/powerpoint/2010/main" val="60858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C7BF6-DA76-4492-A53D-E68BDE647741}"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211160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4E1DF-14BC-4D5A-8C29-63D55D3E8AFE}"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121959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074A1-07B1-406E-888F-5F72C6ECD18A}"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229813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8C094-B17E-45C8-8801-6A168E8981E4}"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46277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A8F82-4AB9-4E40-AAE9-33896DEF9EEE}"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4407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6E055C-255E-462E-A53D-9F3018A12AC8}" type="datetime1">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396459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D6AE77-BF33-4BE4-B0BB-4845197F3874}" type="datetime1">
              <a:rPr lang="en-US" smtClean="0"/>
              <a:t>7/24/2023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234052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447DE5-45E6-4771-A821-B1A6194B089C}" type="datetime1">
              <a:rPr lang="en-US" smtClean="0"/>
              <a:t>7/24/2023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248466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FEFA2-45DD-4B46-BFCF-22A18EB78BB5}" type="datetime1">
              <a:rPr lang="en-US" smtClean="0"/>
              <a:t>7/24/2023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235780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F3D7B-BBFD-4179-8966-0BE48F46DC20}" type="datetime1">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236886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1E857-B671-429F-9483-177807F6D06F}" type="datetime1">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32D1B4-3201-45B3-BD25-0E1F514C51D1}" type="slidenum">
              <a:rPr lang="en-US" smtClean="0"/>
              <a:t>‹#›</a:t>
            </a:fld>
            <a:endParaRPr lang="en-US" dirty="0"/>
          </a:p>
        </p:txBody>
      </p:sp>
    </p:spTree>
    <p:extLst>
      <p:ext uri="{BB962C8B-B14F-4D97-AF65-F5344CB8AC3E}">
        <p14:creationId xmlns:p14="http://schemas.microsoft.com/office/powerpoint/2010/main" val="238739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83B83-89C3-4301-AF16-930F8BC47E70}" type="datetime1">
              <a:rPr lang="en-US" smtClean="0"/>
              <a:t>7/24/2023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2D1B4-3201-45B3-BD25-0E1F514C51D1}" type="slidenum">
              <a:rPr lang="en-US" smtClean="0"/>
              <a:t>‹#›</a:t>
            </a:fld>
            <a:endParaRPr lang="en-US" dirty="0"/>
          </a:p>
        </p:txBody>
      </p:sp>
    </p:spTree>
    <p:extLst>
      <p:ext uri="{BB962C8B-B14F-4D97-AF65-F5344CB8AC3E}">
        <p14:creationId xmlns:p14="http://schemas.microsoft.com/office/powerpoint/2010/main" val="20393684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F5A6-8938-4A6C-8BAA-7DFDA053B330}"/>
              </a:ext>
            </a:extLst>
          </p:cNvPr>
          <p:cNvSpPr>
            <a:spLocks noGrp="1"/>
          </p:cNvSpPr>
          <p:nvPr>
            <p:ph type="ctrTitle"/>
          </p:nvPr>
        </p:nvSpPr>
        <p:spPr>
          <a:xfrm>
            <a:off x="1523999" y="1102121"/>
            <a:ext cx="9144000" cy="1057605"/>
          </a:xfrm>
        </p:spPr>
        <p:txBody>
          <a:bodyPr>
            <a:normAutofit/>
          </a:bodyPr>
          <a:lstStyle/>
          <a:p>
            <a:r>
              <a:rPr lang="en-US" dirty="0">
                <a:latin typeface="Georgia" panose="02040502050405020303" pitchFamily="18" charset="0"/>
              </a:rPr>
              <a:t>Annual Report</a:t>
            </a:r>
          </a:p>
        </p:txBody>
      </p:sp>
      <p:sp>
        <p:nvSpPr>
          <p:cNvPr id="3" name="Subtitle 2">
            <a:extLst>
              <a:ext uri="{FF2B5EF4-FFF2-40B4-BE49-F238E27FC236}">
                <a16:creationId xmlns:a16="http://schemas.microsoft.com/office/drawing/2014/main" id="{EEC2332B-0FAA-4E47-AEDC-5D5FBA294C34}"/>
              </a:ext>
            </a:extLst>
          </p:cNvPr>
          <p:cNvSpPr>
            <a:spLocks noGrp="1"/>
          </p:cNvSpPr>
          <p:nvPr>
            <p:ph type="subTitle" idx="1"/>
          </p:nvPr>
        </p:nvSpPr>
        <p:spPr>
          <a:xfrm>
            <a:off x="1523999" y="2159726"/>
            <a:ext cx="9144000" cy="465137"/>
          </a:xfrm>
        </p:spPr>
        <p:txBody>
          <a:bodyPr>
            <a:normAutofit/>
          </a:bodyPr>
          <a:lstStyle/>
          <a:p>
            <a:r>
              <a:rPr lang="en-US" dirty="0">
                <a:latin typeface="Georgia" panose="02040502050405020303" pitchFamily="18" charset="0"/>
              </a:rPr>
              <a:t>Performance, Evaluation &amp; Improvement Committee</a:t>
            </a:r>
          </a:p>
        </p:txBody>
      </p:sp>
      <p:pic>
        <p:nvPicPr>
          <p:cNvPr id="5" name="Picture 4">
            <a:extLst>
              <a:ext uri="{FF2B5EF4-FFF2-40B4-BE49-F238E27FC236}">
                <a16:creationId xmlns:a16="http://schemas.microsoft.com/office/drawing/2014/main" id="{24FBD23E-CE51-42B2-830B-A54D8047E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184" y="5440242"/>
            <a:ext cx="4573629" cy="631273"/>
          </a:xfrm>
          <a:prstGeom prst="rect">
            <a:avLst/>
          </a:prstGeom>
        </p:spPr>
      </p:pic>
      <p:grpSp>
        <p:nvGrpSpPr>
          <p:cNvPr id="8" name="Group 7"/>
          <p:cNvGrpSpPr/>
          <p:nvPr/>
        </p:nvGrpSpPr>
        <p:grpSpPr>
          <a:xfrm>
            <a:off x="1523999" y="2916210"/>
            <a:ext cx="9144000" cy="1483889"/>
            <a:chOff x="1523999" y="2586010"/>
            <a:chExt cx="9144000" cy="1483889"/>
          </a:xfrm>
        </p:grpSpPr>
        <p:sp>
          <p:nvSpPr>
            <p:cNvPr id="6" name="Title 1">
              <a:extLst>
                <a:ext uri="{FF2B5EF4-FFF2-40B4-BE49-F238E27FC236}">
                  <a16:creationId xmlns:a16="http://schemas.microsoft.com/office/drawing/2014/main" id="{1810F5A6-8938-4A6C-8BAA-7DFDA053B330}"/>
                </a:ext>
              </a:extLst>
            </p:cNvPr>
            <p:cNvSpPr txBox="1">
              <a:spLocks/>
            </p:cNvSpPr>
            <p:nvPr/>
          </p:nvSpPr>
          <p:spPr>
            <a:xfrm>
              <a:off x="1523999" y="2586010"/>
              <a:ext cx="9144000" cy="1057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Georgia" panose="02040502050405020303" pitchFamily="18" charset="0"/>
                </a:rPr>
                <a:t>Fiscal Year 2023</a:t>
              </a:r>
            </a:p>
          </p:txBody>
        </p:sp>
        <p:sp>
          <p:nvSpPr>
            <p:cNvPr id="7" name="Subtitle 2">
              <a:extLst>
                <a:ext uri="{FF2B5EF4-FFF2-40B4-BE49-F238E27FC236}">
                  <a16:creationId xmlns:a16="http://schemas.microsoft.com/office/drawing/2014/main" id="{EEC2332B-0FAA-4E47-AEDC-5D5FBA294C34}"/>
                </a:ext>
              </a:extLst>
            </p:cNvPr>
            <p:cNvSpPr txBox="1">
              <a:spLocks/>
            </p:cNvSpPr>
            <p:nvPr/>
          </p:nvSpPr>
          <p:spPr>
            <a:xfrm>
              <a:off x="1523999" y="3604762"/>
              <a:ext cx="9144000" cy="4651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Georgia" panose="02040502050405020303" pitchFamily="18" charset="0"/>
                </a:rPr>
                <a:t>July 1, 2022 – June 30, 2023</a:t>
              </a:r>
            </a:p>
          </p:txBody>
        </p:sp>
      </p:grpSp>
      <p:sp>
        <p:nvSpPr>
          <p:cNvPr id="4" name="TextBox 3">
            <a:extLst>
              <a:ext uri="{FF2B5EF4-FFF2-40B4-BE49-F238E27FC236}">
                <a16:creationId xmlns:a16="http://schemas.microsoft.com/office/drawing/2014/main" id="{C9490F19-9FAD-C36B-0B41-66D3BBA951DB}"/>
              </a:ext>
            </a:extLst>
          </p:cNvPr>
          <p:cNvSpPr txBox="1"/>
          <p:nvPr/>
        </p:nvSpPr>
        <p:spPr>
          <a:xfrm>
            <a:off x="11126598" y="6300132"/>
            <a:ext cx="1065402" cy="369332"/>
          </a:xfrm>
          <a:prstGeom prst="rect">
            <a:avLst/>
          </a:prstGeom>
          <a:noFill/>
        </p:spPr>
        <p:txBody>
          <a:bodyPr wrap="square" rtlCol="0">
            <a:spAutoFit/>
          </a:bodyPr>
          <a:lstStyle/>
          <a:p>
            <a:r>
              <a:rPr lang="en-US" dirty="0">
                <a:latin typeface="Bodoni Bk BT" panose="02070603070706020303" pitchFamily="18" charset="0"/>
              </a:rPr>
              <a:t>Page 5</a:t>
            </a:r>
          </a:p>
        </p:txBody>
      </p:sp>
    </p:spTree>
    <p:extLst>
      <p:ext uri="{BB962C8B-B14F-4D97-AF65-F5344CB8AC3E}">
        <p14:creationId xmlns:p14="http://schemas.microsoft.com/office/powerpoint/2010/main" val="294084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774F3C-0ECE-47CD-813A-B0CE7783F674}"/>
              </a:ext>
            </a:extLst>
          </p:cNvPr>
          <p:cNvSpPr txBox="1"/>
          <p:nvPr/>
        </p:nvSpPr>
        <p:spPr>
          <a:xfrm>
            <a:off x="166106" y="211617"/>
            <a:ext cx="12118659" cy="461665"/>
          </a:xfrm>
          <a:prstGeom prst="rect">
            <a:avLst/>
          </a:prstGeom>
          <a:noFill/>
        </p:spPr>
        <p:txBody>
          <a:bodyPr wrap="square" rtlCol="0">
            <a:spAutoFit/>
          </a:bodyPr>
          <a:lstStyle/>
          <a:p>
            <a:pPr algn="ctr"/>
            <a:r>
              <a:rPr lang="en-US" sz="2400" dirty="0"/>
              <a:t>Substance Use Prevention – Program Specific Data FY2023</a:t>
            </a:r>
          </a:p>
        </p:txBody>
      </p:sp>
      <p:cxnSp>
        <p:nvCxnSpPr>
          <p:cNvPr id="11" name="Straight Connector 10">
            <a:extLst>
              <a:ext uri="{FF2B5EF4-FFF2-40B4-BE49-F238E27FC236}">
                <a16:creationId xmlns:a16="http://schemas.microsoft.com/office/drawing/2014/main" id="{F99E79E6-0C63-4993-A8A2-F315C6E237DA}"/>
              </a:ext>
            </a:extLst>
          </p:cNvPr>
          <p:cNvCxnSpPr/>
          <p:nvPr/>
        </p:nvCxnSpPr>
        <p:spPr>
          <a:xfrm>
            <a:off x="3705225" y="899081"/>
            <a:ext cx="0" cy="52006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1CF8D8-931A-46D8-9215-9BDCAE4B6989}"/>
              </a:ext>
            </a:extLst>
          </p:cNvPr>
          <p:cNvCxnSpPr/>
          <p:nvPr/>
        </p:nvCxnSpPr>
        <p:spPr>
          <a:xfrm>
            <a:off x="8181975" y="899081"/>
            <a:ext cx="0" cy="52006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9455386" y="1438853"/>
            <a:ext cx="1373918" cy="1183086"/>
          </a:xfrm>
          <a:prstGeom prst="rect">
            <a:avLst/>
          </a:prstGeom>
        </p:spPr>
      </p:pic>
      <p:sp>
        <p:nvSpPr>
          <p:cNvPr id="18" name="TextBox 17">
            <a:extLst>
              <a:ext uri="{FF2B5EF4-FFF2-40B4-BE49-F238E27FC236}">
                <a16:creationId xmlns:a16="http://schemas.microsoft.com/office/drawing/2014/main" id="{B704A396-D97E-484F-97A8-26FD442A11DF}"/>
              </a:ext>
            </a:extLst>
          </p:cNvPr>
          <p:cNvSpPr txBox="1"/>
          <p:nvPr/>
        </p:nvSpPr>
        <p:spPr>
          <a:xfrm>
            <a:off x="8500402" y="677800"/>
            <a:ext cx="3283887" cy="646331"/>
          </a:xfrm>
          <a:prstGeom prst="rect">
            <a:avLst/>
          </a:prstGeom>
          <a:noFill/>
        </p:spPr>
        <p:txBody>
          <a:bodyPr wrap="square" rtlCol="0">
            <a:spAutoFit/>
          </a:bodyPr>
          <a:lstStyle/>
          <a:p>
            <a:pPr algn="ctr"/>
            <a:r>
              <a:rPr lang="en-US" b="1" dirty="0"/>
              <a:t>Targeted Narcan Distribution and Double the Training</a:t>
            </a:r>
          </a:p>
        </p:txBody>
      </p:sp>
      <p:sp>
        <p:nvSpPr>
          <p:cNvPr id="20" name="TextBox 19">
            <a:extLst>
              <a:ext uri="{FF2B5EF4-FFF2-40B4-BE49-F238E27FC236}">
                <a16:creationId xmlns:a16="http://schemas.microsoft.com/office/drawing/2014/main" id="{72A4D093-74EB-476F-9A4B-F01D91C1A64E}"/>
              </a:ext>
            </a:extLst>
          </p:cNvPr>
          <p:cNvSpPr txBox="1"/>
          <p:nvPr/>
        </p:nvSpPr>
        <p:spPr>
          <a:xfrm>
            <a:off x="8649322" y="5214749"/>
            <a:ext cx="3133725" cy="923330"/>
          </a:xfrm>
          <a:prstGeom prst="rect">
            <a:avLst/>
          </a:prstGeom>
          <a:noFill/>
        </p:spPr>
        <p:txBody>
          <a:bodyPr wrap="square" rtlCol="0">
            <a:spAutoFit/>
          </a:bodyPr>
          <a:lstStyle/>
          <a:p>
            <a:pPr algn="ctr"/>
            <a:r>
              <a:rPr lang="en-US" dirty="0"/>
              <a:t>2023: 299 People Trained</a:t>
            </a:r>
          </a:p>
          <a:p>
            <a:pPr algn="ctr"/>
            <a:r>
              <a:rPr lang="en-US" dirty="0"/>
              <a:t>2022: 145 People Trained</a:t>
            </a:r>
          </a:p>
          <a:p>
            <a:pPr algn="ctr"/>
            <a:r>
              <a:rPr lang="en-US" dirty="0"/>
              <a:t>2021: 46 People Trained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99" y="794290"/>
            <a:ext cx="2324375" cy="1549583"/>
          </a:xfrm>
          <a:prstGeom prst="rect">
            <a:avLst/>
          </a:prstGeom>
        </p:spPr>
      </p:pic>
      <p:sp>
        <p:nvSpPr>
          <p:cNvPr id="19" name="TextBox 18">
            <a:extLst>
              <a:ext uri="{FF2B5EF4-FFF2-40B4-BE49-F238E27FC236}">
                <a16:creationId xmlns:a16="http://schemas.microsoft.com/office/drawing/2014/main" id="{B704A396-D97E-484F-97A8-26FD442A11DF}"/>
              </a:ext>
            </a:extLst>
          </p:cNvPr>
          <p:cNvSpPr txBox="1"/>
          <p:nvPr/>
        </p:nvSpPr>
        <p:spPr>
          <a:xfrm>
            <a:off x="166106" y="686960"/>
            <a:ext cx="3283887" cy="369332"/>
          </a:xfrm>
          <a:prstGeom prst="rect">
            <a:avLst/>
          </a:prstGeom>
          <a:noFill/>
        </p:spPr>
        <p:txBody>
          <a:bodyPr wrap="square" rtlCol="0">
            <a:spAutoFit/>
          </a:bodyPr>
          <a:lstStyle/>
          <a:p>
            <a:pPr algn="ctr"/>
            <a:r>
              <a:rPr lang="en-US" b="1" dirty="0"/>
              <a:t>Rx Take-back Keeps Growing!</a:t>
            </a:r>
          </a:p>
        </p:txBody>
      </p:sp>
      <p:grpSp>
        <p:nvGrpSpPr>
          <p:cNvPr id="28" name="Group 27"/>
          <p:cNvGrpSpPr/>
          <p:nvPr/>
        </p:nvGrpSpPr>
        <p:grpSpPr>
          <a:xfrm>
            <a:off x="4211672" y="686960"/>
            <a:ext cx="3595858" cy="6118498"/>
            <a:chOff x="4284579" y="1029723"/>
            <a:chExt cx="3595858" cy="6118498"/>
          </a:xfrm>
        </p:grpSpPr>
        <p:sp>
          <p:nvSpPr>
            <p:cNvPr id="9" name="TextBox 8">
              <a:extLst>
                <a:ext uri="{FF2B5EF4-FFF2-40B4-BE49-F238E27FC236}">
                  <a16:creationId xmlns:a16="http://schemas.microsoft.com/office/drawing/2014/main" id="{D93B0BBD-2670-460B-A974-29A6CD839372}"/>
                </a:ext>
              </a:extLst>
            </p:cNvPr>
            <p:cNvSpPr txBox="1"/>
            <p:nvPr/>
          </p:nvSpPr>
          <p:spPr>
            <a:xfrm>
              <a:off x="4321435" y="1515910"/>
              <a:ext cx="3504200" cy="5632311"/>
            </a:xfrm>
            <a:prstGeom prst="rect">
              <a:avLst/>
            </a:prstGeom>
            <a:noFill/>
          </p:spPr>
          <p:txBody>
            <a:bodyPr wrap="square" rtlCol="0">
              <a:spAutoFit/>
            </a:bodyPr>
            <a:lstStyle/>
            <a:p>
              <a:r>
                <a:rPr lang="en-US" dirty="0"/>
                <a:t>The number of students receiving prevention education increased again in FY2023 but their experiences remain worrisome.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38% </a:t>
              </a:r>
              <a:r>
                <a:rPr lang="en-US" dirty="0"/>
                <a:t>of students in 2023 say their </a:t>
              </a:r>
              <a:r>
                <a:rPr lang="en-US" b="1" dirty="0"/>
                <a:t>parents &amp; teachers never discuss drugs </a:t>
              </a:r>
              <a:r>
                <a:rPr lang="en-US" dirty="0"/>
                <a:t>or addiction, vs. 22% in 2022 and 27% in 2021.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42% </a:t>
              </a:r>
              <a:r>
                <a:rPr lang="en-US" dirty="0"/>
                <a:t>of students in 2023 know or </a:t>
              </a:r>
              <a:r>
                <a:rPr lang="en-US" b="1" dirty="0"/>
                <a:t>aren’t sure if there are opioids in their homes</a:t>
              </a:r>
              <a:r>
                <a:rPr lang="en-US" dirty="0"/>
                <a:t>, vs. 47% in 2022 and 52% in 2021.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11% </a:t>
              </a:r>
              <a:r>
                <a:rPr lang="en-US" dirty="0"/>
                <a:t>of students in 2023 </a:t>
              </a:r>
              <a:r>
                <a:rPr lang="en-US" b="1" dirty="0"/>
                <a:t>took pills prescribed for someone else</a:t>
              </a:r>
              <a:r>
                <a:rPr lang="en-US" dirty="0"/>
                <a:t>, an improvement of 18% in 2022 and closer to the 12% reported in 2021.</a:t>
              </a:r>
            </a:p>
          </p:txBody>
        </p:sp>
        <p:sp>
          <p:nvSpPr>
            <p:cNvPr id="29" name="TextBox 28">
              <a:extLst>
                <a:ext uri="{FF2B5EF4-FFF2-40B4-BE49-F238E27FC236}">
                  <a16:creationId xmlns:a16="http://schemas.microsoft.com/office/drawing/2014/main" id="{B704A396-D97E-484F-97A8-26FD442A11DF}"/>
                </a:ext>
              </a:extLst>
            </p:cNvPr>
            <p:cNvSpPr txBox="1"/>
            <p:nvPr/>
          </p:nvSpPr>
          <p:spPr>
            <a:xfrm>
              <a:off x="4284579" y="1029723"/>
              <a:ext cx="3595858" cy="369332"/>
            </a:xfrm>
            <a:prstGeom prst="rect">
              <a:avLst/>
            </a:prstGeom>
            <a:noFill/>
          </p:spPr>
          <p:txBody>
            <a:bodyPr wrap="square" rtlCol="0">
              <a:spAutoFit/>
            </a:bodyPr>
            <a:lstStyle/>
            <a:p>
              <a:pPr algn="ctr"/>
              <a:r>
                <a:rPr lang="en-US" b="1" dirty="0"/>
                <a:t>School Prevention Ed Is Still Critical</a:t>
              </a:r>
            </a:p>
          </p:txBody>
        </p:sp>
      </p:grpSp>
      <p:sp>
        <p:nvSpPr>
          <p:cNvPr id="5" name="TextBox 4">
            <a:extLst>
              <a:ext uri="{FF2B5EF4-FFF2-40B4-BE49-F238E27FC236}">
                <a16:creationId xmlns:a16="http://schemas.microsoft.com/office/drawing/2014/main" id="{B704A396-D97E-484F-97A8-26FD442A11DF}"/>
              </a:ext>
            </a:extLst>
          </p:cNvPr>
          <p:cNvSpPr txBox="1"/>
          <p:nvPr/>
        </p:nvSpPr>
        <p:spPr>
          <a:xfrm>
            <a:off x="644990" y="3641145"/>
            <a:ext cx="2284455" cy="369332"/>
          </a:xfrm>
          <a:prstGeom prst="rect">
            <a:avLst/>
          </a:prstGeom>
          <a:noFill/>
        </p:spPr>
        <p:txBody>
          <a:bodyPr wrap="square" rtlCol="0">
            <a:spAutoFit/>
          </a:bodyPr>
          <a:lstStyle/>
          <a:p>
            <a:pPr algn="ctr"/>
            <a:r>
              <a:rPr lang="en-US" dirty="0"/>
              <a:t>FY2021: 135 lbs. of Rx </a:t>
            </a:r>
          </a:p>
        </p:txBody>
      </p:sp>
      <p:sp>
        <p:nvSpPr>
          <p:cNvPr id="16" name="TextBox 15">
            <a:extLst>
              <a:ext uri="{FF2B5EF4-FFF2-40B4-BE49-F238E27FC236}">
                <a16:creationId xmlns:a16="http://schemas.microsoft.com/office/drawing/2014/main" id="{B704A396-D97E-484F-97A8-26FD442A11DF}"/>
              </a:ext>
            </a:extLst>
          </p:cNvPr>
          <p:cNvSpPr txBox="1"/>
          <p:nvPr/>
        </p:nvSpPr>
        <p:spPr>
          <a:xfrm>
            <a:off x="495859" y="2427989"/>
            <a:ext cx="2702920" cy="430887"/>
          </a:xfrm>
          <a:prstGeom prst="rect">
            <a:avLst/>
          </a:prstGeom>
          <a:noFill/>
        </p:spPr>
        <p:txBody>
          <a:bodyPr wrap="square" rtlCol="0">
            <a:spAutoFit/>
          </a:bodyPr>
          <a:lstStyle/>
          <a:p>
            <a:pPr algn="ctr"/>
            <a:r>
              <a:rPr lang="en-US" sz="2200" dirty="0"/>
              <a:t>FY2023: 337 lbs. of Rx</a:t>
            </a:r>
          </a:p>
        </p:txBody>
      </p:sp>
      <p:sp>
        <p:nvSpPr>
          <p:cNvPr id="17" name="TextBox 16">
            <a:extLst>
              <a:ext uri="{FF2B5EF4-FFF2-40B4-BE49-F238E27FC236}">
                <a16:creationId xmlns:a16="http://schemas.microsoft.com/office/drawing/2014/main" id="{B704A396-D97E-484F-97A8-26FD442A11DF}"/>
              </a:ext>
            </a:extLst>
          </p:cNvPr>
          <p:cNvSpPr txBox="1"/>
          <p:nvPr/>
        </p:nvSpPr>
        <p:spPr>
          <a:xfrm>
            <a:off x="779448" y="4191679"/>
            <a:ext cx="2015537" cy="338554"/>
          </a:xfrm>
          <a:prstGeom prst="rect">
            <a:avLst/>
          </a:prstGeom>
          <a:noFill/>
        </p:spPr>
        <p:txBody>
          <a:bodyPr wrap="square" rtlCol="0">
            <a:spAutoFit/>
          </a:bodyPr>
          <a:lstStyle/>
          <a:p>
            <a:pPr algn="ctr"/>
            <a:r>
              <a:rPr lang="en-US" sz="1600" dirty="0"/>
              <a:t>FY2020: 16 lbs. of Rx</a:t>
            </a:r>
          </a:p>
        </p:txBody>
      </p:sp>
      <p:sp>
        <p:nvSpPr>
          <p:cNvPr id="32" name="TextBox 31">
            <a:extLst>
              <a:ext uri="{FF2B5EF4-FFF2-40B4-BE49-F238E27FC236}">
                <a16:creationId xmlns:a16="http://schemas.microsoft.com/office/drawing/2014/main" id="{77523FBF-E785-4500-8175-8CC7DCC18234}"/>
              </a:ext>
            </a:extLst>
          </p:cNvPr>
          <p:cNvSpPr txBox="1"/>
          <p:nvPr/>
        </p:nvSpPr>
        <p:spPr>
          <a:xfrm>
            <a:off x="568288" y="3059833"/>
            <a:ext cx="2549595" cy="400110"/>
          </a:xfrm>
          <a:prstGeom prst="rect">
            <a:avLst/>
          </a:prstGeom>
          <a:noFill/>
        </p:spPr>
        <p:txBody>
          <a:bodyPr wrap="square" rtlCol="0">
            <a:spAutoFit/>
          </a:bodyPr>
          <a:lstStyle/>
          <a:p>
            <a:pPr algn="ctr"/>
            <a:r>
              <a:rPr lang="en-US" sz="2000" dirty="0"/>
              <a:t>FY2022: 213 lbs. of Rx</a:t>
            </a:r>
          </a:p>
        </p:txBody>
      </p:sp>
      <p:sp>
        <p:nvSpPr>
          <p:cNvPr id="33" name="TextBox 32">
            <a:extLst>
              <a:ext uri="{FF2B5EF4-FFF2-40B4-BE49-F238E27FC236}">
                <a16:creationId xmlns:a16="http://schemas.microsoft.com/office/drawing/2014/main" id="{7E393564-F6E2-4FF7-BF8A-84CC847C3C99}"/>
              </a:ext>
            </a:extLst>
          </p:cNvPr>
          <p:cNvSpPr txBox="1"/>
          <p:nvPr/>
        </p:nvSpPr>
        <p:spPr>
          <a:xfrm>
            <a:off x="8500402" y="2703167"/>
            <a:ext cx="3440582" cy="1477328"/>
          </a:xfrm>
          <a:prstGeom prst="rect">
            <a:avLst/>
          </a:prstGeom>
          <a:noFill/>
        </p:spPr>
        <p:txBody>
          <a:bodyPr wrap="square" rtlCol="0">
            <a:spAutoFit/>
          </a:bodyPr>
          <a:lstStyle/>
          <a:p>
            <a:pPr algn="ctr"/>
            <a:r>
              <a:rPr lang="en-US" dirty="0"/>
              <a:t>Along with community training, in FY2023 we expanded distribution to local businesses and organizations, including the Garcia River Casino and area schools.</a:t>
            </a:r>
          </a:p>
        </p:txBody>
      </p:sp>
      <p:sp>
        <p:nvSpPr>
          <p:cNvPr id="24" name="TextBox 23">
            <a:extLst>
              <a:ext uri="{FF2B5EF4-FFF2-40B4-BE49-F238E27FC236}">
                <a16:creationId xmlns:a16="http://schemas.microsoft.com/office/drawing/2014/main" id="{C13C635A-2A00-4A98-8CE2-C445A1476417}"/>
              </a:ext>
            </a:extLst>
          </p:cNvPr>
          <p:cNvSpPr txBox="1"/>
          <p:nvPr/>
        </p:nvSpPr>
        <p:spPr>
          <a:xfrm>
            <a:off x="8649322" y="4269507"/>
            <a:ext cx="3133725" cy="923330"/>
          </a:xfrm>
          <a:prstGeom prst="rect">
            <a:avLst/>
          </a:prstGeom>
          <a:noFill/>
        </p:spPr>
        <p:txBody>
          <a:bodyPr wrap="square" rtlCol="0">
            <a:spAutoFit/>
          </a:bodyPr>
          <a:lstStyle/>
          <a:p>
            <a:pPr algn="ctr"/>
            <a:r>
              <a:rPr lang="en-US" dirty="0"/>
              <a:t>2023: 514 Doses Distributed</a:t>
            </a:r>
          </a:p>
          <a:p>
            <a:pPr algn="ctr"/>
            <a:r>
              <a:rPr lang="en-US" dirty="0"/>
              <a:t>2022: 674 Doses Distributed</a:t>
            </a:r>
          </a:p>
          <a:p>
            <a:pPr algn="ctr"/>
            <a:r>
              <a:rPr lang="en-US" dirty="0"/>
              <a:t>2021: 204 Doses  Distributed</a:t>
            </a:r>
          </a:p>
        </p:txBody>
      </p:sp>
      <p:sp>
        <p:nvSpPr>
          <p:cNvPr id="26" name="Rectangle: Rounded Corners 26">
            <a:extLst>
              <a:ext uri="{FF2B5EF4-FFF2-40B4-BE49-F238E27FC236}">
                <a16:creationId xmlns:a16="http://schemas.microsoft.com/office/drawing/2014/main" id="{2BB1ABD2-4512-1014-B044-2FE0F8B5CBAD}"/>
              </a:ext>
            </a:extLst>
          </p:cNvPr>
          <p:cNvSpPr/>
          <p:nvPr/>
        </p:nvSpPr>
        <p:spPr>
          <a:xfrm>
            <a:off x="713444" y="4765535"/>
            <a:ext cx="2200941" cy="1880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FY2023 saw an average of 112 pounds/event, our highest ever and a 158% increase over the prior fiscal year.</a:t>
            </a:r>
          </a:p>
        </p:txBody>
      </p:sp>
      <p:sp>
        <p:nvSpPr>
          <p:cNvPr id="2" name="TextBox 1">
            <a:extLst>
              <a:ext uri="{FF2B5EF4-FFF2-40B4-BE49-F238E27FC236}">
                <a16:creationId xmlns:a16="http://schemas.microsoft.com/office/drawing/2014/main" id="{A8C74474-129B-C2D7-B209-9C68D96EA07D}"/>
              </a:ext>
            </a:extLst>
          </p:cNvPr>
          <p:cNvSpPr txBox="1"/>
          <p:nvPr/>
        </p:nvSpPr>
        <p:spPr>
          <a:xfrm>
            <a:off x="11126598" y="6300132"/>
            <a:ext cx="1065402" cy="369332"/>
          </a:xfrm>
          <a:prstGeom prst="rect">
            <a:avLst/>
          </a:prstGeom>
          <a:noFill/>
        </p:spPr>
        <p:txBody>
          <a:bodyPr wrap="square" rtlCol="0">
            <a:spAutoFit/>
          </a:bodyPr>
          <a:lstStyle/>
          <a:p>
            <a:r>
              <a:rPr lang="en-US" dirty="0">
                <a:latin typeface="Bodoni Bk BT" panose="02070603070706020303" pitchFamily="18" charset="0"/>
              </a:rPr>
              <a:t>Page 14</a:t>
            </a:r>
          </a:p>
        </p:txBody>
      </p:sp>
    </p:spTree>
    <p:extLst>
      <p:ext uri="{BB962C8B-B14F-4D97-AF65-F5344CB8AC3E}">
        <p14:creationId xmlns:p14="http://schemas.microsoft.com/office/powerpoint/2010/main" val="320392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EE979-3B87-44FF-94BD-CED2DE4DE07F}"/>
              </a:ext>
            </a:extLst>
          </p:cNvPr>
          <p:cNvSpPr txBox="1"/>
          <p:nvPr/>
        </p:nvSpPr>
        <p:spPr>
          <a:xfrm>
            <a:off x="447065" y="211617"/>
            <a:ext cx="11331614" cy="461665"/>
          </a:xfrm>
          <a:prstGeom prst="rect">
            <a:avLst/>
          </a:prstGeom>
          <a:noFill/>
        </p:spPr>
        <p:txBody>
          <a:bodyPr wrap="square" rtlCol="0">
            <a:spAutoFit/>
          </a:bodyPr>
          <a:lstStyle/>
          <a:p>
            <a:pPr algn="ctr"/>
            <a:r>
              <a:rPr lang="en-US" sz="2400" dirty="0"/>
              <a:t>Client Satisfaction Surveys – FY2023</a:t>
            </a:r>
          </a:p>
        </p:txBody>
      </p:sp>
      <p:sp>
        <p:nvSpPr>
          <p:cNvPr id="4" name="TextBox 3">
            <a:extLst>
              <a:ext uri="{FF2B5EF4-FFF2-40B4-BE49-F238E27FC236}">
                <a16:creationId xmlns:a16="http://schemas.microsoft.com/office/drawing/2014/main" id="{336FE932-C876-4DFC-B910-D38C58E97B4D}"/>
              </a:ext>
            </a:extLst>
          </p:cNvPr>
          <p:cNvSpPr txBox="1"/>
          <p:nvPr/>
        </p:nvSpPr>
        <p:spPr>
          <a:xfrm>
            <a:off x="3419475" y="1086020"/>
            <a:ext cx="5353050" cy="5170646"/>
          </a:xfrm>
          <a:prstGeom prst="rect">
            <a:avLst/>
          </a:prstGeom>
          <a:noFill/>
        </p:spPr>
        <p:txBody>
          <a:bodyPr wrap="square" rtlCol="0">
            <a:spAutoFit/>
          </a:bodyPr>
          <a:lstStyle/>
          <a:p>
            <a:pPr algn="ctr"/>
            <a:r>
              <a:rPr lang="en-US" sz="2400" dirty="0"/>
              <a:t>What our clients are saying …</a:t>
            </a:r>
          </a:p>
          <a:p>
            <a:endParaRPr lang="en-US" dirty="0"/>
          </a:p>
          <a:p>
            <a:r>
              <a:rPr lang="en-US" sz="1600" i="1" dirty="0">
                <a:solidFill>
                  <a:srgbClr val="333E48"/>
                </a:solidFill>
                <a:latin typeface="+mj-lt"/>
              </a:rPr>
              <a:t>“The entire experience was fantastic.”</a:t>
            </a:r>
          </a:p>
          <a:p>
            <a:endParaRPr lang="en-US" sz="1600" b="0" i="1" dirty="0">
              <a:solidFill>
                <a:srgbClr val="333E48"/>
              </a:solidFill>
              <a:effectLst/>
              <a:latin typeface="+mj-lt"/>
            </a:endParaRPr>
          </a:p>
          <a:p>
            <a:r>
              <a:rPr lang="en-US" sz="1600" i="1" dirty="0">
                <a:solidFill>
                  <a:srgbClr val="333E48"/>
                </a:solidFill>
                <a:latin typeface="+mj-lt"/>
              </a:rPr>
              <a:t>“</a:t>
            </a:r>
            <a:r>
              <a:rPr lang="en-US" sz="1600" i="1" dirty="0">
                <a:solidFill>
                  <a:srgbClr val="333E48"/>
                </a:solidFill>
              </a:rPr>
              <a:t>... </a:t>
            </a:r>
            <a:r>
              <a:rPr lang="en-US" sz="1600" i="1" dirty="0">
                <a:solidFill>
                  <a:srgbClr val="333E48"/>
                </a:solidFill>
                <a:latin typeface="+mj-lt"/>
              </a:rPr>
              <a:t>I was also impressed at how quickly MHA moved to claim money and services for our community and then efficiently dispersed it as well.  I sing your praises to anyone who will listen.”</a:t>
            </a:r>
          </a:p>
          <a:p>
            <a:endParaRPr lang="en-US" sz="1600" b="0" i="1" dirty="0">
              <a:solidFill>
                <a:srgbClr val="333E48"/>
              </a:solidFill>
              <a:effectLst/>
              <a:latin typeface="+mj-lt"/>
            </a:endParaRPr>
          </a:p>
          <a:p>
            <a:r>
              <a:rPr lang="en-US" sz="1600" i="1" dirty="0">
                <a:solidFill>
                  <a:srgbClr val="333E48"/>
                </a:solidFill>
                <a:latin typeface="+mj-lt"/>
              </a:rPr>
              <a:t>“Mendonoma Health helped me maintain my sobriety.  Everyone was very helpful and supportive, and went way beyond the call of duty.  They helped me mentally and emotionally. </a:t>
            </a:r>
            <a:endParaRPr lang="en-US" sz="1600" b="0" i="1" dirty="0">
              <a:solidFill>
                <a:srgbClr val="333E48"/>
              </a:solidFill>
              <a:effectLst/>
              <a:latin typeface="+mj-lt"/>
            </a:endParaRPr>
          </a:p>
          <a:p>
            <a:endParaRPr lang="en-US" sz="1600" i="1" dirty="0">
              <a:solidFill>
                <a:srgbClr val="333E48"/>
              </a:solidFill>
              <a:latin typeface="+mj-lt"/>
            </a:endParaRPr>
          </a:p>
          <a:p>
            <a:r>
              <a:rPr lang="en-US" sz="1600" i="1" dirty="0">
                <a:solidFill>
                  <a:srgbClr val="333E48"/>
                </a:solidFill>
                <a:latin typeface="+mj-lt"/>
              </a:rPr>
              <a:t>“When I went into early labor with our second child, we were suddenly at a loss for income.  We needed money to travel back and forth to the hospital in San Francisco.  Mendonoma Health was very helpful to us during a very difficult time.  They even made sure we had what we needed for the new baby.  It is so wonderful to have this organization in our community.”</a:t>
            </a:r>
            <a:endParaRPr lang="en-US" sz="1600" i="1" dirty="0">
              <a:latin typeface="+mj-lt"/>
            </a:endParaRPr>
          </a:p>
        </p:txBody>
      </p:sp>
      <p:sp>
        <p:nvSpPr>
          <p:cNvPr id="10" name="Rectangle: Rounded Corners 26">
            <a:extLst>
              <a:ext uri="{FF2B5EF4-FFF2-40B4-BE49-F238E27FC236}">
                <a16:creationId xmlns:a16="http://schemas.microsoft.com/office/drawing/2014/main" id="{9AEF7DA0-394F-4C2E-9B90-F3D518FB7557}"/>
              </a:ext>
            </a:extLst>
          </p:cNvPr>
          <p:cNvSpPr/>
          <p:nvPr/>
        </p:nvSpPr>
        <p:spPr>
          <a:xfrm>
            <a:off x="610806" y="1086020"/>
            <a:ext cx="2357596" cy="2025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87%</a:t>
            </a:r>
            <a:r>
              <a:rPr lang="en-US" sz="4800" dirty="0"/>
              <a:t> </a:t>
            </a:r>
          </a:p>
          <a:p>
            <a:pPr algn="ctr"/>
            <a:r>
              <a:rPr lang="en-US" sz="1600" dirty="0"/>
              <a:t>said their initial visit was very useful.</a:t>
            </a:r>
          </a:p>
          <a:p>
            <a:pPr algn="ctr"/>
            <a:r>
              <a:rPr lang="en-US" sz="1600" dirty="0"/>
              <a:t>The remainder said their initial visit was somewhat useful.</a:t>
            </a:r>
          </a:p>
        </p:txBody>
      </p:sp>
      <p:sp>
        <p:nvSpPr>
          <p:cNvPr id="12" name="Rectangle: Rounded Corners 26">
            <a:extLst>
              <a:ext uri="{FF2B5EF4-FFF2-40B4-BE49-F238E27FC236}">
                <a16:creationId xmlns:a16="http://schemas.microsoft.com/office/drawing/2014/main" id="{9AEF7DA0-394F-4C2E-9B90-F3D518FB7557}"/>
              </a:ext>
            </a:extLst>
          </p:cNvPr>
          <p:cNvSpPr/>
          <p:nvPr/>
        </p:nvSpPr>
        <p:spPr>
          <a:xfrm>
            <a:off x="610806" y="4214792"/>
            <a:ext cx="2357596" cy="2025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80%</a:t>
            </a:r>
            <a:r>
              <a:rPr lang="en-US" sz="4800" dirty="0"/>
              <a:t> </a:t>
            </a:r>
          </a:p>
          <a:p>
            <a:pPr algn="ctr"/>
            <a:r>
              <a:rPr lang="en-US" sz="1600" dirty="0"/>
              <a:t>report using the information and resources that we provided to them.</a:t>
            </a:r>
          </a:p>
        </p:txBody>
      </p:sp>
      <p:sp>
        <p:nvSpPr>
          <p:cNvPr id="11" name="Rectangle: Rounded Corners 26">
            <a:extLst>
              <a:ext uri="{FF2B5EF4-FFF2-40B4-BE49-F238E27FC236}">
                <a16:creationId xmlns:a16="http://schemas.microsoft.com/office/drawing/2014/main" id="{9AEF7DA0-394F-4C2E-9B90-F3D518FB7557}"/>
              </a:ext>
            </a:extLst>
          </p:cNvPr>
          <p:cNvSpPr/>
          <p:nvPr/>
        </p:nvSpPr>
        <p:spPr>
          <a:xfrm>
            <a:off x="9257342" y="4217500"/>
            <a:ext cx="2357596" cy="2025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99%</a:t>
            </a:r>
            <a:r>
              <a:rPr lang="en-US" sz="4800" dirty="0"/>
              <a:t> </a:t>
            </a:r>
          </a:p>
          <a:p>
            <a:pPr algn="ctr"/>
            <a:r>
              <a:rPr lang="en-US" sz="1600" dirty="0"/>
              <a:t>said they were likely to recommend others to our services.</a:t>
            </a:r>
          </a:p>
        </p:txBody>
      </p:sp>
      <p:sp>
        <p:nvSpPr>
          <p:cNvPr id="13" name="Rectangle: Rounded Corners 26">
            <a:extLst>
              <a:ext uri="{FF2B5EF4-FFF2-40B4-BE49-F238E27FC236}">
                <a16:creationId xmlns:a16="http://schemas.microsoft.com/office/drawing/2014/main" id="{9AEF7DA0-394F-4C2E-9B90-F3D518FB7557}"/>
              </a:ext>
            </a:extLst>
          </p:cNvPr>
          <p:cNvSpPr/>
          <p:nvPr/>
        </p:nvSpPr>
        <p:spPr>
          <a:xfrm>
            <a:off x="9257342" y="1086020"/>
            <a:ext cx="2357596" cy="2025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90% </a:t>
            </a:r>
          </a:p>
          <a:p>
            <a:pPr algn="ctr"/>
            <a:r>
              <a:rPr lang="en-US" sz="1600" dirty="0"/>
              <a:t>rated staff attentiveness and helpfulness as “5” – excellent. Another 8% rated it as a “4”.</a:t>
            </a:r>
          </a:p>
        </p:txBody>
      </p:sp>
      <p:sp>
        <p:nvSpPr>
          <p:cNvPr id="2" name="TextBox 1">
            <a:extLst>
              <a:ext uri="{FF2B5EF4-FFF2-40B4-BE49-F238E27FC236}">
                <a16:creationId xmlns:a16="http://schemas.microsoft.com/office/drawing/2014/main" id="{C5B95A87-7C57-C9E8-3213-D9CB7098229D}"/>
              </a:ext>
            </a:extLst>
          </p:cNvPr>
          <p:cNvSpPr txBox="1"/>
          <p:nvPr/>
        </p:nvSpPr>
        <p:spPr>
          <a:xfrm>
            <a:off x="11126598" y="6300132"/>
            <a:ext cx="1065402" cy="369332"/>
          </a:xfrm>
          <a:prstGeom prst="rect">
            <a:avLst/>
          </a:prstGeom>
          <a:noFill/>
        </p:spPr>
        <p:txBody>
          <a:bodyPr wrap="square" rtlCol="0">
            <a:spAutoFit/>
          </a:bodyPr>
          <a:lstStyle/>
          <a:p>
            <a:r>
              <a:rPr lang="en-US" dirty="0">
                <a:latin typeface="Bodoni Bk BT" panose="02070603070706020303" pitchFamily="18" charset="0"/>
              </a:rPr>
              <a:t>Page 15</a:t>
            </a:r>
          </a:p>
        </p:txBody>
      </p:sp>
    </p:spTree>
    <p:extLst>
      <p:ext uri="{BB962C8B-B14F-4D97-AF65-F5344CB8AC3E}">
        <p14:creationId xmlns:p14="http://schemas.microsoft.com/office/powerpoint/2010/main" val="109541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3E91EE-427C-4C6B-B8DB-602F76D6D7B8}"/>
              </a:ext>
            </a:extLst>
          </p:cNvPr>
          <p:cNvSpPr txBox="1"/>
          <p:nvPr/>
        </p:nvSpPr>
        <p:spPr>
          <a:xfrm>
            <a:off x="2231832" y="1789747"/>
            <a:ext cx="7728336" cy="2400657"/>
          </a:xfrm>
          <a:prstGeom prst="rect">
            <a:avLst/>
          </a:prstGeom>
          <a:noFill/>
        </p:spPr>
        <p:txBody>
          <a:bodyPr wrap="square" rtlCol="0">
            <a:spAutoFit/>
          </a:bodyPr>
          <a:lstStyle/>
          <a:p>
            <a:r>
              <a:rPr lang="en-US" sz="2400" b="1" dirty="0"/>
              <a:t>Table of Contents</a:t>
            </a:r>
            <a:endParaRPr lang="en-US" dirty="0"/>
          </a:p>
          <a:p>
            <a:r>
              <a:rPr lang="en-US" dirty="0"/>
              <a:t>Client Population Insights…………….............................................................. Page 3-5</a:t>
            </a:r>
          </a:p>
          <a:p>
            <a:r>
              <a:rPr lang="en-US" dirty="0"/>
              <a:t>Care Coordination………………………………………………………………………………….. Page 6</a:t>
            </a:r>
          </a:p>
          <a:p>
            <a:r>
              <a:rPr lang="en-US" dirty="0"/>
              <a:t>Health Screening……………………………………………………………………………………. Page 7</a:t>
            </a:r>
          </a:p>
          <a:p>
            <a:r>
              <a:rPr lang="en-US" dirty="0"/>
              <a:t>Care Transitions…………………………………………………………………………..…………. Page 8</a:t>
            </a:r>
          </a:p>
          <a:p>
            <a:r>
              <a:rPr lang="en-US" dirty="0"/>
              <a:t>Healthy Living Course…………………………………………………………………………..… Page 9</a:t>
            </a:r>
          </a:p>
          <a:p>
            <a:r>
              <a:rPr lang="en-US" dirty="0"/>
              <a:t>Substance Use Prevention……………………………………………………..………………. Page 10</a:t>
            </a:r>
          </a:p>
          <a:p>
            <a:r>
              <a:rPr lang="en-US" dirty="0"/>
              <a:t>Client Satisfaction Surveys………………………………………................................ Page 11</a:t>
            </a:r>
          </a:p>
        </p:txBody>
      </p:sp>
      <p:sp>
        <p:nvSpPr>
          <p:cNvPr id="4" name="TextBox 3">
            <a:extLst>
              <a:ext uri="{FF2B5EF4-FFF2-40B4-BE49-F238E27FC236}">
                <a16:creationId xmlns:a16="http://schemas.microsoft.com/office/drawing/2014/main" id="{BBD0A11F-FC0D-5889-2DCD-A857DA3820A5}"/>
              </a:ext>
            </a:extLst>
          </p:cNvPr>
          <p:cNvSpPr txBox="1"/>
          <p:nvPr/>
        </p:nvSpPr>
        <p:spPr>
          <a:xfrm>
            <a:off x="11042708" y="6300132"/>
            <a:ext cx="1065402" cy="369332"/>
          </a:xfrm>
          <a:prstGeom prst="rect">
            <a:avLst/>
          </a:prstGeom>
          <a:noFill/>
        </p:spPr>
        <p:txBody>
          <a:bodyPr wrap="square" rtlCol="0">
            <a:spAutoFit/>
          </a:bodyPr>
          <a:lstStyle/>
          <a:p>
            <a:r>
              <a:rPr lang="en-US" dirty="0">
                <a:latin typeface="Bodoni Bk BT" panose="02070603070706020303" pitchFamily="18" charset="0"/>
              </a:rPr>
              <a:t>Page 6</a:t>
            </a:r>
          </a:p>
        </p:txBody>
      </p:sp>
    </p:spTree>
    <p:extLst>
      <p:ext uri="{BB962C8B-B14F-4D97-AF65-F5344CB8AC3E}">
        <p14:creationId xmlns:p14="http://schemas.microsoft.com/office/powerpoint/2010/main" val="101342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1BF59-6341-4625-AAE8-025762B514F6}"/>
              </a:ext>
            </a:extLst>
          </p:cNvPr>
          <p:cNvSpPr txBox="1"/>
          <p:nvPr/>
        </p:nvSpPr>
        <p:spPr>
          <a:xfrm>
            <a:off x="417885" y="258901"/>
            <a:ext cx="11610363" cy="1015663"/>
          </a:xfrm>
          <a:prstGeom prst="rect">
            <a:avLst/>
          </a:prstGeom>
          <a:noFill/>
        </p:spPr>
        <p:txBody>
          <a:bodyPr wrap="square" rtlCol="0">
            <a:spAutoFit/>
          </a:bodyPr>
          <a:lstStyle/>
          <a:p>
            <a:pPr algn="ctr"/>
            <a:r>
              <a:rPr lang="en-US" sz="2400" dirty="0"/>
              <a:t>Client Population Insights (1 of 3)</a:t>
            </a:r>
          </a:p>
          <a:p>
            <a:endParaRPr lang="en-US" dirty="0"/>
          </a:p>
          <a:p>
            <a:endParaRPr lang="en-US" dirty="0"/>
          </a:p>
        </p:txBody>
      </p:sp>
      <p:sp>
        <p:nvSpPr>
          <p:cNvPr id="10" name="TextBox 9"/>
          <p:cNvSpPr txBox="1"/>
          <p:nvPr/>
        </p:nvSpPr>
        <p:spPr>
          <a:xfrm>
            <a:off x="8408710" y="1170867"/>
            <a:ext cx="3553905" cy="5078313"/>
          </a:xfrm>
          <a:prstGeom prst="rect">
            <a:avLst/>
          </a:prstGeom>
          <a:noFill/>
        </p:spPr>
        <p:txBody>
          <a:bodyPr wrap="square" rtlCol="0">
            <a:spAutoFit/>
          </a:bodyPr>
          <a:lstStyle/>
          <a:p>
            <a:pPr marL="285750" indent="-285750">
              <a:buFont typeface="Arial" panose="020B0604020202020204" pitchFamily="34" charset="0"/>
              <a:buChar char="•"/>
            </a:pPr>
            <a:r>
              <a:rPr lang="en-US" dirty="0"/>
              <a:t>All data is displayed by FY</a:t>
            </a:r>
          </a:p>
          <a:p>
            <a:pPr marL="285750" indent="-285750">
              <a:buFont typeface="Arial" panose="020B0604020202020204" pitchFamily="34" charset="0"/>
              <a:buChar char="•"/>
            </a:pPr>
            <a:r>
              <a:rPr lang="en-US" dirty="0"/>
              <a:t>After a COVID hiatus, Matter of Balance classes relaunched to great interest in FY2023.</a:t>
            </a:r>
          </a:p>
          <a:p>
            <a:pPr marL="285750" indent="-285750">
              <a:buFont typeface="Arial" panose="020B0604020202020204" pitchFamily="34" charset="0"/>
              <a:buChar char="•"/>
            </a:pPr>
            <a:r>
              <a:rPr lang="en-US" dirty="0"/>
              <a:t>Since the first quarter of FY2023, only two clients have required COVID-related assistance.</a:t>
            </a:r>
            <a:r>
              <a:rPr lang="en-US" i="1" dirty="0"/>
              <a:t> </a:t>
            </a:r>
          </a:p>
          <a:p>
            <a:pPr marL="285750" indent="-285750">
              <a:buFont typeface="Arial" panose="020B0604020202020204" pitchFamily="34" charset="0"/>
              <a:buChar char="•"/>
            </a:pPr>
            <a:r>
              <a:rPr lang="en-US" dirty="0"/>
              <a:t>18 clients have worked to address SUD with our Community Health Worker specializing in peer support hired in early FY2023.</a:t>
            </a:r>
          </a:p>
          <a:p>
            <a:pPr marL="285750" indent="-285750">
              <a:buFont typeface="Arial" panose="020B0604020202020204" pitchFamily="34" charset="0"/>
              <a:buChar char="•"/>
            </a:pPr>
            <a:r>
              <a:rPr lang="en-US" dirty="0"/>
              <a:t>Our peer support specialist has also hosted 37 peer support group meetings, open to clients and all other community members, averaging four attendees per group.</a:t>
            </a:r>
          </a:p>
        </p:txBody>
      </p:sp>
      <p:sp>
        <p:nvSpPr>
          <p:cNvPr id="6" name="Rectangle 5">
            <a:extLst>
              <a:ext uri="{FF2B5EF4-FFF2-40B4-BE49-F238E27FC236}">
                <a16:creationId xmlns:a16="http://schemas.microsoft.com/office/drawing/2014/main" id="{8E553317-EBE0-457E-8B57-6A735151F414}"/>
              </a:ext>
            </a:extLst>
          </p:cNvPr>
          <p:cNvSpPr/>
          <p:nvPr/>
        </p:nvSpPr>
        <p:spPr>
          <a:xfrm>
            <a:off x="3075937" y="905200"/>
            <a:ext cx="3373809"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600" dirty="0"/>
              <a:t>Client Population by Program and Year</a:t>
            </a:r>
          </a:p>
        </p:txBody>
      </p:sp>
      <p:pic>
        <p:nvPicPr>
          <p:cNvPr id="14" name="Picture 13">
            <a:extLst>
              <a:ext uri="{FF2B5EF4-FFF2-40B4-BE49-F238E27FC236}">
                <a16:creationId xmlns:a16="http://schemas.microsoft.com/office/drawing/2014/main" id="{38E6876B-5585-44AC-A52D-EDFDCD89074D}"/>
              </a:ext>
            </a:extLst>
          </p:cNvPr>
          <p:cNvPicPr>
            <a:picLocks noChangeAspect="1"/>
          </p:cNvPicPr>
          <p:nvPr/>
        </p:nvPicPr>
        <p:blipFill>
          <a:blip r:embed="rId2"/>
          <a:stretch>
            <a:fillRect/>
          </a:stretch>
        </p:blipFill>
        <p:spPr>
          <a:xfrm>
            <a:off x="1430308" y="5271371"/>
            <a:ext cx="6665068" cy="1220150"/>
          </a:xfrm>
          <a:prstGeom prst="rect">
            <a:avLst/>
          </a:prstGeom>
        </p:spPr>
      </p:pic>
      <p:pic>
        <p:nvPicPr>
          <p:cNvPr id="11" name="Picture 10">
            <a:extLst>
              <a:ext uri="{FF2B5EF4-FFF2-40B4-BE49-F238E27FC236}">
                <a16:creationId xmlns:a16="http://schemas.microsoft.com/office/drawing/2014/main" id="{7E0E67D7-3E7F-ADC6-0848-01633AC07634}"/>
              </a:ext>
            </a:extLst>
          </p:cNvPr>
          <p:cNvPicPr>
            <a:picLocks noChangeAspect="1"/>
          </p:cNvPicPr>
          <p:nvPr/>
        </p:nvPicPr>
        <p:blipFill>
          <a:blip r:embed="rId3"/>
          <a:stretch>
            <a:fillRect/>
          </a:stretch>
        </p:blipFill>
        <p:spPr>
          <a:xfrm>
            <a:off x="879148" y="1243754"/>
            <a:ext cx="7553380" cy="3776690"/>
          </a:xfrm>
          <a:prstGeom prst="rect">
            <a:avLst/>
          </a:prstGeom>
        </p:spPr>
      </p:pic>
      <p:sp>
        <p:nvSpPr>
          <p:cNvPr id="3" name="TextBox 2">
            <a:extLst>
              <a:ext uri="{FF2B5EF4-FFF2-40B4-BE49-F238E27FC236}">
                <a16:creationId xmlns:a16="http://schemas.microsoft.com/office/drawing/2014/main" id="{C18965C7-1211-58CB-27AF-0098C7000891}"/>
              </a:ext>
            </a:extLst>
          </p:cNvPr>
          <p:cNvSpPr txBox="1"/>
          <p:nvPr/>
        </p:nvSpPr>
        <p:spPr>
          <a:xfrm>
            <a:off x="11126598" y="6300132"/>
            <a:ext cx="1065402" cy="369332"/>
          </a:xfrm>
          <a:prstGeom prst="rect">
            <a:avLst/>
          </a:prstGeom>
          <a:noFill/>
        </p:spPr>
        <p:txBody>
          <a:bodyPr wrap="square" rtlCol="0">
            <a:spAutoFit/>
          </a:bodyPr>
          <a:lstStyle/>
          <a:p>
            <a:r>
              <a:rPr lang="en-US" dirty="0">
                <a:latin typeface="Bodoni Bk BT" panose="02070603070706020303" pitchFamily="18" charset="0"/>
              </a:rPr>
              <a:t>Page 7</a:t>
            </a:r>
          </a:p>
        </p:txBody>
      </p:sp>
    </p:spTree>
    <p:extLst>
      <p:ext uri="{BB962C8B-B14F-4D97-AF65-F5344CB8AC3E}">
        <p14:creationId xmlns:p14="http://schemas.microsoft.com/office/powerpoint/2010/main" val="161725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7CFEEF-00BF-4249-A37A-52D72A9D0811}"/>
              </a:ext>
            </a:extLst>
          </p:cNvPr>
          <p:cNvSpPr txBox="1"/>
          <p:nvPr/>
        </p:nvSpPr>
        <p:spPr>
          <a:xfrm>
            <a:off x="455539" y="284659"/>
            <a:ext cx="11610363" cy="1015663"/>
          </a:xfrm>
          <a:prstGeom prst="rect">
            <a:avLst/>
          </a:prstGeom>
          <a:noFill/>
        </p:spPr>
        <p:txBody>
          <a:bodyPr wrap="square" rtlCol="0">
            <a:spAutoFit/>
          </a:bodyPr>
          <a:lstStyle/>
          <a:p>
            <a:pPr algn="ctr"/>
            <a:r>
              <a:rPr lang="en-US" sz="2400" dirty="0"/>
              <a:t>Client Population Insights (2 of 3)</a:t>
            </a:r>
          </a:p>
          <a:p>
            <a:endParaRPr lang="en-US" dirty="0"/>
          </a:p>
          <a:p>
            <a:endParaRPr lang="en-US" dirty="0"/>
          </a:p>
        </p:txBody>
      </p:sp>
      <p:sp>
        <p:nvSpPr>
          <p:cNvPr id="5" name="TextBox 4">
            <a:extLst>
              <a:ext uri="{FF2B5EF4-FFF2-40B4-BE49-F238E27FC236}">
                <a16:creationId xmlns:a16="http://schemas.microsoft.com/office/drawing/2014/main" id="{705116BC-598D-4328-86B3-D302D47E3636}"/>
              </a:ext>
            </a:extLst>
          </p:cNvPr>
          <p:cNvSpPr txBox="1"/>
          <p:nvPr/>
        </p:nvSpPr>
        <p:spPr>
          <a:xfrm>
            <a:off x="1294095" y="5408851"/>
            <a:ext cx="5316343" cy="769441"/>
          </a:xfrm>
          <a:prstGeom prst="rect">
            <a:avLst/>
          </a:prstGeom>
          <a:noFill/>
          <a:ln>
            <a:solidFill>
              <a:schemeClr val="tx1"/>
            </a:solidFill>
          </a:ln>
        </p:spPr>
        <p:txBody>
          <a:bodyPr wrap="square" rtlCol="0">
            <a:spAutoFit/>
          </a:bodyPr>
          <a:lstStyle/>
          <a:p>
            <a:r>
              <a:rPr lang="en-US" sz="1100" b="1" dirty="0"/>
              <a:t>These data includes the total # of clients per fiscal year for the following programs: Care Transitions, Care Coordination, the Healthy Living Course and Matter of Balance. </a:t>
            </a:r>
            <a:r>
              <a:rPr lang="en-US" sz="1100" dirty="0"/>
              <a:t>Other programs such as Health Screenings, Community Education Workshops, drug take-back events and prevention education curriculum are not included.</a:t>
            </a:r>
          </a:p>
        </p:txBody>
      </p:sp>
      <p:sp>
        <p:nvSpPr>
          <p:cNvPr id="3" name="Rectangle 2">
            <a:extLst>
              <a:ext uri="{FF2B5EF4-FFF2-40B4-BE49-F238E27FC236}">
                <a16:creationId xmlns:a16="http://schemas.microsoft.com/office/drawing/2014/main" id="{2F077CF8-5AFA-498F-A951-77163359F599}"/>
              </a:ext>
            </a:extLst>
          </p:cNvPr>
          <p:cNvSpPr/>
          <p:nvPr/>
        </p:nvSpPr>
        <p:spPr>
          <a:xfrm>
            <a:off x="8309395" y="1146433"/>
            <a:ext cx="1858842"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FY2023 Clients by Race</a:t>
            </a:r>
          </a:p>
        </p:txBody>
      </p:sp>
      <p:sp>
        <p:nvSpPr>
          <p:cNvPr id="9" name="Rectangle 8">
            <a:extLst>
              <a:ext uri="{FF2B5EF4-FFF2-40B4-BE49-F238E27FC236}">
                <a16:creationId xmlns:a16="http://schemas.microsoft.com/office/drawing/2014/main" id="{099E8501-363A-42A4-9342-5D8879EBC98A}"/>
              </a:ext>
            </a:extLst>
          </p:cNvPr>
          <p:cNvSpPr/>
          <p:nvPr/>
        </p:nvSpPr>
        <p:spPr>
          <a:xfrm>
            <a:off x="2905825" y="1146433"/>
            <a:ext cx="2092881"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Client Count by Fiscal Year</a:t>
            </a:r>
          </a:p>
        </p:txBody>
      </p:sp>
      <p:pic>
        <p:nvPicPr>
          <p:cNvPr id="4" name="Picture 3">
            <a:extLst>
              <a:ext uri="{FF2B5EF4-FFF2-40B4-BE49-F238E27FC236}">
                <a16:creationId xmlns:a16="http://schemas.microsoft.com/office/drawing/2014/main" id="{F29744C1-9D67-43B6-95DC-25A836ACF33B}"/>
              </a:ext>
            </a:extLst>
          </p:cNvPr>
          <p:cNvPicPr>
            <a:picLocks noChangeAspect="1"/>
          </p:cNvPicPr>
          <p:nvPr/>
        </p:nvPicPr>
        <p:blipFill>
          <a:blip r:embed="rId2"/>
          <a:stretch>
            <a:fillRect/>
          </a:stretch>
        </p:blipFill>
        <p:spPr>
          <a:xfrm>
            <a:off x="874267" y="1548629"/>
            <a:ext cx="6156000" cy="3547385"/>
          </a:xfrm>
          <a:prstGeom prst="rect">
            <a:avLst/>
          </a:prstGeom>
        </p:spPr>
      </p:pic>
      <p:sp>
        <p:nvSpPr>
          <p:cNvPr id="11" name="TextBox 10">
            <a:extLst>
              <a:ext uri="{FF2B5EF4-FFF2-40B4-BE49-F238E27FC236}">
                <a16:creationId xmlns:a16="http://schemas.microsoft.com/office/drawing/2014/main" id="{705116BC-598D-4328-86B3-D302D47E3636}"/>
              </a:ext>
            </a:extLst>
          </p:cNvPr>
          <p:cNvSpPr txBox="1"/>
          <p:nvPr/>
        </p:nvSpPr>
        <p:spPr>
          <a:xfrm>
            <a:off x="7507037" y="5425930"/>
            <a:ext cx="3463558" cy="430887"/>
          </a:xfrm>
          <a:prstGeom prst="rect">
            <a:avLst/>
          </a:prstGeom>
          <a:noFill/>
          <a:ln>
            <a:solidFill>
              <a:schemeClr val="tx1"/>
            </a:solidFill>
          </a:ln>
        </p:spPr>
        <p:txBody>
          <a:bodyPr wrap="square" rtlCol="0">
            <a:spAutoFit/>
          </a:bodyPr>
          <a:lstStyle/>
          <a:p>
            <a:r>
              <a:rPr lang="en-US" sz="1100" dirty="0"/>
              <a:t>Due to small counts, African-American, Bi-Racial, Declined to State, and Other Race were all included in “Other.”</a:t>
            </a:r>
            <a:endParaRPr lang="en-US" sz="1100" b="1" dirty="0"/>
          </a:p>
        </p:txBody>
      </p:sp>
      <p:pic>
        <p:nvPicPr>
          <p:cNvPr id="13" name="Picture 12">
            <a:extLst>
              <a:ext uri="{FF2B5EF4-FFF2-40B4-BE49-F238E27FC236}">
                <a16:creationId xmlns:a16="http://schemas.microsoft.com/office/drawing/2014/main" id="{A47E1047-6F70-E45F-0091-A92C27B24E03}"/>
              </a:ext>
            </a:extLst>
          </p:cNvPr>
          <p:cNvPicPr>
            <a:picLocks noChangeAspect="1"/>
          </p:cNvPicPr>
          <p:nvPr/>
        </p:nvPicPr>
        <p:blipFill>
          <a:blip r:embed="rId3"/>
          <a:stretch>
            <a:fillRect/>
          </a:stretch>
        </p:blipFill>
        <p:spPr>
          <a:xfrm>
            <a:off x="6731432" y="1667050"/>
            <a:ext cx="5257800" cy="2959689"/>
          </a:xfrm>
          <a:prstGeom prst="rect">
            <a:avLst/>
          </a:prstGeom>
        </p:spPr>
      </p:pic>
      <p:sp>
        <p:nvSpPr>
          <p:cNvPr id="7" name="TextBox 6">
            <a:extLst>
              <a:ext uri="{FF2B5EF4-FFF2-40B4-BE49-F238E27FC236}">
                <a16:creationId xmlns:a16="http://schemas.microsoft.com/office/drawing/2014/main" id="{A84CC900-5BA2-0433-0C6C-2D29C4FB9763}"/>
              </a:ext>
            </a:extLst>
          </p:cNvPr>
          <p:cNvSpPr txBox="1"/>
          <p:nvPr/>
        </p:nvSpPr>
        <p:spPr>
          <a:xfrm>
            <a:off x="11126598" y="6300132"/>
            <a:ext cx="1065402" cy="369332"/>
          </a:xfrm>
          <a:prstGeom prst="rect">
            <a:avLst/>
          </a:prstGeom>
          <a:noFill/>
        </p:spPr>
        <p:txBody>
          <a:bodyPr wrap="square" rtlCol="0">
            <a:spAutoFit/>
          </a:bodyPr>
          <a:lstStyle/>
          <a:p>
            <a:r>
              <a:rPr lang="en-US" dirty="0">
                <a:latin typeface="Bodoni Bk BT" panose="02070603070706020303" pitchFamily="18" charset="0"/>
              </a:rPr>
              <a:t>Page 8</a:t>
            </a:r>
          </a:p>
        </p:txBody>
      </p:sp>
    </p:spTree>
    <p:extLst>
      <p:ext uri="{BB962C8B-B14F-4D97-AF65-F5344CB8AC3E}">
        <p14:creationId xmlns:p14="http://schemas.microsoft.com/office/powerpoint/2010/main" val="326755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1859879-9BEA-415E-B79E-10897C518DDE}"/>
              </a:ext>
            </a:extLst>
          </p:cNvPr>
          <p:cNvSpPr txBox="1"/>
          <p:nvPr/>
        </p:nvSpPr>
        <p:spPr>
          <a:xfrm>
            <a:off x="8982075" y="3019425"/>
            <a:ext cx="609600" cy="2095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74</a:t>
            </a:r>
            <a:r>
              <a:rPr lang="en-US" sz="1100" dirty="0">
                <a:solidFill>
                  <a:schemeClr val="bg1"/>
                </a:solidFill>
              </a:rPr>
              <a:t>%</a:t>
            </a:r>
          </a:p>
        </p:txBody>
      </p:sp>
      <p:sp>
        <p:nvSpPr>
          <p:cNvPr id="8" name="TextBox 1">
            <a:extLst>
              <a:ext uri="{FF2B5EF4-FFF2-40B4-BE49-F238E27FC236}">
                <a16:creationId xmlns:a16="http://schemas.microsoft.com/office/drawing/2014/main" id="{A1B2B733-BC69-4624-A848-6880BBAD4A9A}"/>
              </a:ext>
            </a:extLst>
          </p:cNvPr>
          <p:cNvSpPr txBox="1"/>
          <p:nvPr/>
        </p:nvSpPr>
        <p:spPr>
          <a:xfrm>
            <a:off x="5551373" y="4959317"/>
            <a:ext cx="468427"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3</a:t>
            </a:r>
            <a:r>
              <a:rPr lang="en-US" sz="1100" dirty="0">
                <a:solidFill>
                  <a:schemeClr val="bg1"/>
                </a:solidFill>
              </a:rPr>
              <a:t>%</a:t>
            </a:r>
          </a:p>
        </p:txBody>
      </p:sp>
      <p:sp>
        <p:nvSpPr>
          <p:cNvPr id="9" name="TextBox 1">
            <a:extLst>
              <a:ext uri="{FF2B5EF4-FFF2-40B4-BE49-F238E27FC236}">
                <a16:creationId xmlns:a16="http://schemas.microsoft.com/office/drawing/2014/main" id="{A1B2B733-BC69-4624-A848-6880BBAD4A9A}"/>
              </a:ext>
            </a:extLst>
          </p:cNvPr>
          <p:cNvSpPr txBox="1"/>
          <p:nvPr/>
        </p:nvSpPr>
        <p:spPr>
          <a:xfrm>
            <a:off x="5447144" y="3311492"/>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15</a:t>
            </a:r>
            <a:r>
              <a:rPr lang="en-US" sz="1100" dirty="0">
                <a:solidFill>
                  <a:schemeClr val="bg1"/>
                </a:solidFill>
              </a:rPr>
              <a:t>%</a:t>
            </a:r>
          </a:p>
        </p:txBody>
      </p:sp>
      <p:sp>
        <p:nvSpPr>
          <p:cNvPr id="10" name="TextBox 1">
            <a:extLst>
              <a:ext uri="{FF2B5EF4-FFF2-40B4-BE49-F238E27FC236}">
                <a16:creationId xmlns:a16="http://schemas.microsoft.com/office/drawing/2014/main" id="{A1B2B733-BC69-4624-A848-6880BBAD4A9A}"/>
              </a:ext>
            </a:extLst>
          </p:cNvPr>
          <p:cNvSpPr txBox="1"/>
          <p:nvPr/>
        </p:nvSpPr>
        <p:spPr>
          <a:xfrm>
            <a:off x="3726497" y="2784409"/>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chemeClr val="bg1"/>
                </a:solidFill>
              </a:rPr>
              <a:t>25%</a:t>
            </a:r>
          </a:p>
        </p:txBody>
      </p:sp>
      <p:sp>
        <p:nvSpPr>
          <p:cNvPr id="11" name="TextBox 1">
            <a:extLst>
              <a:ext uri="{FF2B5EF4-FFF2-40B4-BE49-F238E27FC236}">
                <a16:creationId xmlns:a16="http://schemas.microsoft.com/office/drawing/2014/main" id="{A1B2B733-BC69-4624-A848-6880BBAD4A9A}"/>
              </a:ext>
            </a:extLst>
          </p:cNvPr>
          <p:cNvSpPr txBox="1"/>
          <p:nvPr/>
        </p:nvSpPr>
        <p:spPr>
          <a:xfrm>
            <a:off x="3726496" y="4435343"/>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chemeClr val="bg1"/>
                </a:solidFill>
              </a:rPr>
              <a:t>21%</a:t>
            </a:r>
          </a:p>
        </p:txBody>
      </p:sp>
      <p:sp>
        <p:nvSpPr>
          <p:cNvPr id="12" name="TextBox 1">
            <a:extLst>
              <a:ext uri="{FF2B5EF4-FFF2-40B4-BE49-F238E27FC236}">
                <a16:creationId xmlns:a16="http://schemas.microsoft.com/office/drawing/2014/main" id="{A1B2B733-BC69-4624-A848-6880BBAD4A9A}"/>
              </a:ext>
            </a:extLst>
          </p:cNvPr>
          <p:cNvSpPr txBox="1"/>
          <p:nvPr/>
        </p:nvSpPr>
        <p:spPr>
          <a:xfrm>
            <a:off x="1640522" y="3425792"/>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3</a:t>
            </a:r>
            <a:r>
              <a:rPr lang="en-US" sz="1100" dirty="0">
                <a:solidFill>
                  <a:schemeClr val="bg1"/>
                </a:solidFill>
              </a:rPr>
              <a:t>6%</a:t>
            </a:r>
          </a:p>
        </p:txBody>
      </p:sp>
      <p:sp>
        <p:nvSpPr>
          <p:cNvPr id="13" name="TextBox 12">
            <a:extLst>
              <a:ext uri="{FF2B5EF4-FFF2-40B4-BE49-F238E27FC236}">
                <a16:creationId xmlns:a16="http://schemas.microsoft.com/office/drawing/2014/main" id="{1D38E6AB-5C3D-458D-A933-4D737BE4D740}"/>
              </a:ext>
            </a:extLst>
          </p:cNvPr>
          <p:cNvSpPr txBox="1"/>
          <p:nvPr/>
        </p:nvSpPr>
        <p:spPr>
          <a:xfrm>
            <a:off x="692878" y="316051"/>
            <a:ext cx="10441848" cy="1015663"/>
          </a:xfrm>
          <a:prstGeom prst="rect">
            <a:avLst/>
          </a:prstGeom>
          <a:noFill/>
        </p:spPr>
        <p:txBody>
          <a:bodyPr wrap="square" rtlCol="0">
            <a:spAutoFit/>
          </a:bodyPr>
          <a:lstStyle/>
          <a:p>
            <a:pPr algn="ctr"/>
            <a:r>
              <a:rPr lang="en-US" sz="2400" dirty="0"/>
              <a:t>Client Population Insights (3 of 3)</a:t>
            </a:r>
          </a:p>
          <a:p>
            <a:endParaRPr lang="en-US" dirty="0"/>
          </a:p>
          <a:p>
            <a:endParaRPr lang="en-US" dirty="0"/>
          </a:p>
        </p:txBody>
      </p:sp>
      <p:sp>
        <p:nvSpPr>
          <p:cNvPr id="14" name="TextBox 1">
            <a:extLst>
              <a:ext uri="{FF2B5EF4-FFF2-40B4-BE49-F238E27FC236}">
                <a16:creationId xmlns:a16="http://schemas.microsoft.com/office/drawing/2014/main" id="{7BDE64FA-5B8B-47CB-AE01-99A1FF074969}"/>
              </a:ext>
            </a:extLst>
          </p:cNvPr>
          <p:cNvSpPr txBox="1"/>
          <p:nvPr/>
        </p:nvSpPr>
        <p:spPr>
          <a:xfrm>
            <a:off x="9229585" y="3501991"/>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74</a:t>
            </a:r>
            <a:r>
              <a:rPr lang="en-US" sz="1100" dirty="0">
                <a:solidFill>
                  <a:schemeClr val="bg1"/>
                </a:solidFill>
              </a:rPr>
              <a:t>%</a:t>
            </a:r>
          </a:p>
        </p:txBody>
      </p:sp>
      <p:sp>
        <p:nvSpPr>
          <p:cNvPr id="2" name="TextBox 1"/>
          <p:cNvSpPr txBox="1"/>
          <p:nvPr/>
        </p:nvSpPr>
        <p:spPr>
          <a:xfrm>
            <a:off x="7610794" y="4842310"/>
            <a:ext cx="4114800" cy="1477328"/>
          </a:xfrm>
          <a:prstGeom prst="rect">
            <a:avLst/>
          </a:prstGeom>
          <a:noFill/>
          <a:ln>
            <a:solidFill>
              <a:schemeClr val="tx1"/>
            </a:solidFill>
          </a:ln>
        </p:spPr>
        <p:txBody>
          <a:bodyPr wrap="square" rtlCol="0">
            <a:spAutoFit/>
          </a:bodyPr>
          <a:lstStyle/>
          <a:p>
            <a:r>
              <a:rPr lang="en-US" dirty="0"/>
              <a:t>Over time, MHA has improved it’s gathering of demographics and may have begun serving more clients aged 25-39 and 65+, but data limitations in earlier years make it hard to be certain.</a:t>
            </a:r>
          </a:p>
        </p:txBody>
      </p:sp>
      <p:sp>
        <p:nvSpPr>
          <p:cNvPr id="3" name="Left-Right Arrow 2"/>
          <p:cNvSpPr/>
          <p:nvPr/>
        </p:nvSpPr>
        <p:spPr>
          <a:xfrm>
            <a:off x="6245826" y="5433670"/>
            <a:ext cx="1111416" cy="2951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CCA6235-C00B-4A14-B2D3-0814F3EA956B}"/>
              </a:ext>
            </a:extLst>
          </p:cNvPr>
          <p:cNvSpPr/>
          <p:nvPr/>
        </p:nvSpPr>
        <p:spPr>
          <a:xfrm>
            <a:off x="1473679" y="4299145"/>
            <a:ext cx="3464859"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Percent of Clients in Age Group by Fiscal Year</a:t>
            </a:r>
          </a:p>
        </p:txBody>
      </p:sp>
      <p:sp>
        <p:nvSpPr>
          <p:cNvPr id="20" name="Rectangle 19">
            <a:extLst>
              <a:ext uri="{FF2B5EF4-FFF2-40B4-BE49-F238E27FC236}">
                <a16:creationId xmlns:a16="http://schemas.microsoft.com/office/drawing/2014/main" id="{F30CAD8C-C1AF-4B4E-B25D-828B44DDDDE2}"/>
              </a:ext>
            </a:extLst>
          </p:cNvPr>
          <p:cNvSpPr/>
          <p:nvPr/>
        </p:nvSpPr>
        <p:spPr>
          <a:xfrm>
            <a:off x="8202380" y="857939"/>
            <a:ext cx="2054409"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FY2023 Clients by Gender</a:t>
            </a:r>
          </a:p>
        </p:txBody>
      </p:sp>
      <p:pic>
        <p:nvPicPr>
          <p:cNvPr id="23" name="Picture 22">
            <a:extLst>
              <a:ext uri="{FF2B5EF4-FFF2-40B4-BE49-F238E27FC236}">
                <a16:creationId xmlns:a16="http://schemas.microsoft.com/office/drawing/2014/main" id="{4D77978A-E9B9-47B0-B104-823853E56C7A}"/>
              </a:ext>
            </a:extLst>
          </p:cNvPr>
          <p:cNvPicPr>
            <a:picLocks noChangeAspect="1"/>
          </p:cNvPicPr>
          <p:nvPr/>
        </p:nvPicPr>
        <p:blipFill>
          <a:blip r:embed="rId2"/>
          <a:stretch>
            <a:fillRect/>
          </a:stretch>
        </p:blipFill>
        <p:spPr>
          <a:xfrm>
            <a:off x="6109449" y="1139037"/>
            <a:ext cx="5570518" cy="3055827"/>
          </a:xfrm>
          <a:prstGeom prst="rect">
            <a:avLst/>
          </a:prstGeom>
        </p:spPr>
      </p:pic>
      <p:pic>
        <p:nvPicPr>
          <p:cNvPr id="24" name="Picture 23">
            <a:extLst>
              <a:ext uri="{FF2B5EF4-FFF2-40B4-BE49-F238E27FC236}">
                <a16:creationId xmlns:a16="http://schemas.microsoft.com/office/drawing/2014/main" id="{F64C7FA8-3E89-4BC6-9893-2DCA3BE58EDC}"/>
              </a:ext>
            </a:extLst>
          </p:cNvPr>
          <p:cNvPicPr>
            <a:picLocks noChangeAspect="1"/>
          </p:cNvPicPr>
          <p:nvPr/>
        </p:nvPicPr>
        <p:blipFill>
          <a:blip r:embed="rId3"/>
          <a:stretch>
            <a:fillRect/>
          </a:stretch>
        </p:blipFill>
        <p:spPr>
          <a:xfrm>
            <a:off x="466406" y="4627829"/>
            <a:ext cx="5747983" cy="1877033"/>
          </a:xfrm>
          <a:prstGeom prst="rect">
            <a:avLst/>
          </a:prstGeom>
        </p:spPr>
      </p:pic>
      <p:pic>
        <p:nvPicPr>
          <p:cNvPr id="6" name="Picture 5">
            <a:extLst>
              <a:ext uri="{FF2B5EF4-FFF2-40B4-BE49-F238E27FC236}">
                <a16:creationId xmlns:a16="http://schemas.microsoft.com/office/drawing/2014/main" id="{A1D2EF96-E007-5F9C-3525-813163E93D77}"/>
              </a:ext>
            </a:extLst>
          </p:cNvPr>
          <p:cNvPicPr>
            <a:picLocks noChangeAspect="1"/>
          </p:cNvPicPr>
          <p:nvPr/>
        </p:nvPicPr>
        <p:blipFill>
          <a:blip r:embed="rId4"/>
          <a:stretch>
            <a:fillRect/>
          </a:stretch>
        </p:blipFill>
        <p:spPr>
          <a:xfrm>
            <a:off x="1057274" y="1028358"/>
            <a:ext cx="5177430" cy="3277183"/>
          </a:xfrm>
          <a:prstGeom prst="rect">
            <a:avLst/>
          </a:prstGeom>
        </p:spPr>
      </p:pic>
      <p:sp>
        <p:nvSpPr>
          <p:cNvPr id="21" name="Rectangle 20">
            <a:extLst>
              <a:ext uri="{FF2B5EF4-FFF2-40B4-BE49-F238E27FC236}">
                <a16:creationId xmlns:a16="http://schemas.microsoft.com/office/drawing/2014/main" id="{13D0E199-2DAD-403C-BDB0-4072D21C9466}"/>
              </a:ext>
            </a:extLst>
          </p:cNvPr>
          <p:cNvSpPr/>
          <p:nvPr/>
        </p:nvSpPr>
        <p:spPr>
          <a:xfrm>
            <a:off x="2312691" y="837886"/>
            <a:ext cx="1786836"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FY2023 Clients by Age</a:t>
            </a:r>
          </a:p>
        </p:txBody>
      </p:sp>
      <p:sp>
        <p:nvSpPr>
          <p:cNvPr id="5" name="TextBox 4">
            <a:extLst>
              <a:ext uri="{FF2B5EF4-FFF2-40B4-BE49-F238E27FC236}">
                <a16:creationId xmlns:a16="http://schemas.microsoft.com/office/drawing/2014/main" id="{3CB80B9C-69BA-FCD7-132C-8CAA51FEBFEC}"/>
              </a:ext>
            </a:extLst>
          </p:cNvPr>
          <p:cNvSpPr txBox="1"/>
          <p:nvPr/>
        </p:nvSpPr>
        <p:spPr>
          <a:xfrm>
            <a:off x="11126598" y="6300132"/>
            <a:ext cx="1065402" cy="369332"/>
          </a:xfrm>
          <a:prstGeom prst="rect">
            <a:avLst/>
          </a:prstGeom>
          <a:noFill/>
        </p:spPr>
        <p:txBody>
          <a:bodyPr wrap="square" rtlCol="0">
            <a:spAutoFit/>
          </a:bodyPr>
          <a:lstStyle/>
          <a:p>
            <a:r>
              <a:rPr lang="en-US" dirty="0">
                <a:latin typeface="Bodoni Bk BT" panose="02070603070706020303" pitchFamily="18" charset="0"/>
              </a:rPr>
              <a:t>Page 9</a:t>
            </a:r>
          </a:p>
        </p:txBody>
      </p:sp>
    </p:spTree>
    <p:extLst>
      <p:ext uri="{BB962C8B-B14F-4D97-AF65-F5344CB8AC3E}">
        <p14:creationId xmlns:p14="http://schemas.microsoft.com/office/powerpoint/2010/main" val="405741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4CF49C-0832-4E8F-BC3D-9C771393F375}"/>
              </a:ext>
            </a:extLst>
          </p:cNvPr>
          <p:cNvSpPr txBox="1"/>
          <p:nvPr/>
        </p:nvSpPr>
        <p:spPr>
          <a:xfrm>
            <a:off x="462987" y="218361"/>
            <a:ext cx="11331614" cy="461665"/>
          </a:xfrm>
          <a:prstGeom prst="rect">
            <a:avLst/>
          </a:prstGeom>
          <a:noFill/>
        </p:spPr>
        <p:txBody>
          <a:bodyPr wrap="square" rtlCol="0">
            <a:spAutoFit/>
          </a:bodyPr>
          <a:lstStyle/>
          <a:p>
            <a:pPr algn="ctr"/>
            <a:r>
              <a:rPr lang="en-US" sz="2400" dirty="0"/>
              <a:t>Care Coordination – Program Specific Data FY2023</a:t>
            </a:r>
          </a:p>
        </p:txBody>
      </p:sp>
      <p:sp>
        <p:nvSpPr>
          <p:cNvPr id="8" name="TextBox 1">
            <a:extLst>
              <a:ext uri="{FF2B5EF4-FFF2-40B4-BE49-F238E27FC236}">
                <a16:creationId xmlns:a16="http://schemas.microsoft.com/office/drawing/2014/main" id="{D5B9790E-D698-4AE2-9923-E462B5A60F61}"/>
              </a:ext>
            </a:extLst>
          </p:cNvPr>
          <p:cNvSpPr txBox="1"/>
          <p:nvPr/>
        </p:nvSpPr>
        <p:spPr>
          <a:xfrm>
            <a:off x="8784671" y="5261994"/>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2</a:t>
            </a:r>
            <a:r>
              <a:rPr lang="en-US" sz="1100" dirty="0">
                <a:solidFill>
                  <a:schemeClr val="bg1"/>
                </a:solidFill>
              </a:rPr>
              <a:t>5%</a:t>
            </a:r>
          </a:p>
        </p:txBody>
      </p:sp>
      <p:sp>
        <p:nvSpPr>
          <p:cNvPr id="14" name="TextBox 1">
            <a:extLst>
              <a:ext uri="{FF2B5EF4-FFF2-40B4-BE49-F238E27FC236}">
                <a16:creationId xmlns:a16="http://schemas.microsoft.com/office/drawing/2014/main" id="{78B78846-A2C8-4393-AD8E-8D0598B632C2}"/>
              </a:ext>
            </a:extLst>
          </p:cNvPr>
          <p:cNvSpPr txBox="1"/>
          <p:nvPr/>
        </p:nvSpPr>
        <p:spPr>
          <a:xfrm>
            <a:off x="691293" y="5097709"/>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33</a:t>
            </a:r>
            <a:r>
              <a:rPr lang="en-US" sz="1100" dirty="0">
                <a:solidFill>
                  <a:schemeClr val="bg1"/>
                </a:solidFill>
              </a:rPr>
              <a:t>%</a:t>
            </a:r>
          </a:p>
        </p:txBody>
      </p:sp>
      <p:sp>
        <p:nvSpPr>
          <p:cNvPr id="15" name="TextBox 1">
            <a:extLst>
              <a:ext uri="{FF2B5EF4-FFF2-40B4-BE49-F238E27FC236}">
                <a16:creationId xmlns:a16="http://schemas.microsoft.com/office/drawing/2014/main" id="{4BCB5584-027C-4DDE-9DD8-02C600562C37}"/>
              </a:ext>
            </a:extLst>
          </p:cNvPr>
          <p:cNvSpPr txBox="1"/>
          <p:nvPr/>
        </p:nvSpPr>
        <p:spPr>
          <a:xfrm>
            <a:off x="1756093" y="5097709"/>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chemeClr val="bg1"/>
                </a:solidFill>
              </a:rPr>
              <a:t>25%</a:t>
            </a:r>
          </a:p>
        </p:txBody>
      </p:sp>
      <p:sp>
        <p:nvSpPr>
          <p:cNvPr id="16" name="TextBox 1">
            <a:extLst>
              <a:ext uri="{FF2B5EF4-FFF2-40B4-BE49-F238E27FC236}">
                <a16:creationId xmlns:a16="http://schemas.microsoft.com/office/drawing/2014/main" id="{094B3D09-A29C-4696-AC6A-28889753303F}"/>
              </a:ext>
            </a:extLst>
          </p:cNvPr>
          <p:cNvSpPr txBox="1"/>
          <p:nvPr/>
        </p:nvSpPr>
        <p:spPr>
          <a:xfrm>
            <a:off x="2714338" y="5097708"/>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2</a:t>
            </a:r>
            <a:r>
              <a:rPr lang="en-US" sz="1100" dirty="0">
                <a:solidFill>
                  <a:schemeClr val="bg1"/>
                </a:solidFill>
              </a:rPr>
              <a:t>5%</a:t>
            </a:r>
          </a:p>
        </p:txBody>
      </p:sp>
      <p:sp>
        <p:nvSpPr>
          <p:cNvPr id="17" name="TextBox 1">
            <a:extLst>
              <a:ext uri="{FF2B5EF4-FFF2-40B4-BE49-F238E27FC236}">
                <a16:creationId xmlns:a16="http://schemas.microsoft.com/office/drawing/2014/main" id="{7AB30B1A-242B-40DC-A8F8-2F80DA38C0AD}"/>
              </a:ext>
            </a:extLst>
          </p:cNvPr>
          <p:cNvSpPr txBox="1"/>
          <p:nvPr/>
        </p:nvSpPr>
        <p:spPr>
          <a:xfrm>
            <a:off x="3531662" y="4914389"/>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12</a:t>
            </a:r>
            <a:r>
              <a:rPr lang="en-US" sz="1100" dirty="0">
                <a:solidFill>
                  <a:schemeClr val="bg1"/>
                </a:solidFill>
              </a:rPr>
              <a:t>%</a:t>
            </a:r>
          </a:p>
        </p:txBody>
      </p:sp>
      <p:sp>
        <p:nvSpPr>
          <p:cNvPr id="18" name="TextBox 1">
            <a:extLst>
              <a:ext uri="{FF2B5EF4-FFF2-40B4-BE49-F238E27FC236}">
                <a16:creationId xmlns:a16="http://schemas.microsoft.com/office/drawing/2014/main" id="{CCF3C446-D992-4C34-93ED-7E6E22990683}"/>
              </a:ext>
            </a:extLst>
          </p:cNvPr>
          <p:cNvSpPr txBox="1"/>
          <p:nvPr/>
        </p:nvSpPr>
        <p:spPr>
          <a:xfrm>
            <a:off x="3461002" y="5555102"/>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4</a:t>
            </a:r>
            <a:r>
              <a:rPr lang="en-US" sz="1100" dirty="0">
                <a:solidFill>
                  <a:schemeClr val="bg1"/>
                </a:solidFill>
              </a:rPr>
              <a:t>%</a:t>
            </a:r>
          </a:p>
        </p:txBody>
      </p:sp>
      <p:sp>
        <p:nvSpPr>
          <p:cNvPr id="19" name="TextBox 1">
            <a:extLst>
              <a:ext uri="{FF2B5EF4-FFF2-40B4-BE49-F238E27FC236}">
                <a16:creationId xmlns:a16="http://schemas.microsoft.com/office/drawing/2014/main" id="{6945C7CA-D31E-4CBC-8704-50B0F56BF5AE}"/>
              </a:ext>
            </a:extLst>
          </p:cNvPr>
          <p:cNvSpPr txBox="1"/>
          <p:nvPr/>
        </p:nvSpPr>
        <p:spPr>
          <a:xfrm>
            <a:off x="3831944" y="5508874"/>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bg1"/>
                </a:solidFill>
              </a:rPr>
              <a:t>2%</a:t>
            </a:r>
          </a:p>
        </p:txBody>
      </p:sp>
      <p:sp>
        <p:nvSpPr>
          <p:cNvPr id="20" name="TextBox 1">
            <a:extLst>
              <a:ext uri="{FF2B5EF4-FFF2-40B4-BE49-F238E27FC236}">
                <a16:creationId xmlns:a16="http://schemas.microsoft.com/office/drawing/2014/main" id="{E797D41D-8EF9-4C40-A96F-8081251E13A2}"/>
              </a:ext>
            </a:extLst>
          </p:cNvPr>
          <p:cNvSpPr txBox="1"/>
          <p:nvPr/>
        </p:nvSpPr>
        <p:spPr>
          <a:xfrm>
            <a:off x="5523090" y="4853727"/>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55</a:t>
            </a:r>
            <a:r>
              <a:rPr lang="en-US" sz="1100" dirty="0">
                <a:solidFill>
                  <a:schemeClr val="bg1"/>
                </a:solidFill>
              </a:rPr>
              <a:t>%</a:t>
            </a:r>
          </a:p>
        </p:txBody>
      </p:sp>
      <p:sp>
        <p:nvSpPr>
          <p:cNvPr id="21" name="TextBox 1">
            <a:extLst>
              <a:ext uri="{FF2B5EF4-FFF2-40B4-BE49-F238E27FC236}">
                <a16:creationId xmlns:a16="http://schemas.microsoft.com/office/drawing/2014/main" id="{D6875140-A2B1-4A44-91A4-1389C7A64CE5}"/>
              </a:ext>
            </a:extLst>
          </p:cNvPr>
          <p:cNvSpPr txBox="1"/>
          <p:nvPr/>
        </p:nvSpPr>
        <p:spPr>
          <a:xfrm>
            <a:off x="6204258" y="4853726"/>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39</a:t>
            </a:r>
            <a:r>
              <a:rPr lang="en-US" sz="1100" dirty="0">
                <a:solidFill>
                  <a:schemeClr val="bg1"/>
                </a:solidFill>
              </a:rPr>
              <a:t>%</a:t>
            </a:r>
          </a:p>
        </p:txBody>
      </p:sp>
      <p:sp>
        <p:nvSpPr>
          <p:cNvPr id="22" name="TextBox 1">
            <a:extLst>
              <a:ext uri="{FF2B5EF4-FFF2-40B4-BE49-F238E27FC236}">
                <a16:creationId xmlns:a16="http://schemas.microsoft.com/office/drawing/2014/main" id="{36E20471-D4BF-4891-92DA-A8DD019F7937}"/>
              </a:ext>
            </a:extLst>
          </p:cNvPr>
          <p:cNvSpPr txBox="1"/>
          <p:nvPr/>
        </p:nvSpPr>
        <p:spPr>
          <a:xfrm>
            <a:off x="6028428" y="4265102"/>
            <a:ext cx="494951" cy="209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6</a:t>
            </a:r>
            <a:r>
              <a:rPr lang="en-US" sz="1100" dirty="0">
                <a:solidFill>
                  <a:schemeClr val="bg1"/>
                </a:solidFill>
              </a:rPr>
              <a:t>%</a:t>
            </a:r>
          </a:p>
        </p:txBody>
      </p:sp>
      <p:sp>
        <p:nvSpPr>
          <p:cNvPr id="27" name="Rectangle: Rounded Corners 26">
            <a:extLst>
              <a:ext uri="{FF2B5EF4-FFF2-40B4-BE49-F238E27FC236}">
                <a16:creationId xmlns:a16="http://schemas.microsoft.com/office/drawing/2014/main" id="{9AEF7DA0-394F-4C2E-9B90-F3D518FB7557}"/>
              </a:ext>
            </a:extLst>
          </p:cNvPr>
          <p:cNvSpPr/>
          <p:nvPr/>
        </p:nvSpPr>
        <p:spPr>
          <a:xfrm>
            <a:off x="2499382" y="1136476"/>
            <a:ext cx="2299020" cy="1280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14% </a:t>
            </a:r>
          </a:p>
          <a:p>
            <a:pPr algn="ctr"/>
            <a:r>
              <a:rPr lang="en-US" sz="1400" dirty="0"/>
              <a:t>of clients were referred to addiction and/or behavioral health services.</a:t>
            </a:r>
            <a:br>
              <a:rPr lang="en-US" sz="1600" dirty="0"/>
            </a:br>
            <a:endParaRPr lang="en-US" sz="1600" dirty="0"/>
          </a:p>
        </p:txBody>
      </p:sp>
      <p:sp>
        <p:nvSpPr>
          <p:cNvPr id="32" name="TextBox 1">
            <a:extLst>
              <a:ext uri="{FF2B5EF4-FFF2-40B4-BE49-F238E27FC236}">
                <a16:creationId xmlns:a16="http://schemas.microsoft.com/office/drawing/2014/main" id="{9C0DE1AC-669E-4D1E-B7D1-601C5DACE1F3}"/>
              </a:ext>
            </a:extLst>
          </p:cNvPr>
          <p:cNvSpPr txBox="1"/>
          <p:nvPr/>
        </p:nvSpPr>
        <p:spPr>
          <a:xfrm>
            <a:off x="6192226" y="5960478"/>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rPr>
              <a:t>3</a:t>
            </a:r>
            <a:r>
              <a:rPr lang="en-US" sz="1100" dirty="0">
                <a:solidFill>
                  <a:schemeClr val="bg1"/>
                </a:solidFill>
              </a:rPr>
              <a:t>%</a:t>
            </a:r>
          </a:p>
        </p:txBody>
      </p:sp>
      <p:sp>
        <p:nvSpPr>
          <p:cNvPr id="33" name="TextBox 1">
            <a:extLst>
              <a:ext uri="{FF2B5EF4-FFF2-40B4-BE49-F238E27FC236}">
                <a16:creationId xmlns:a16="http://schemas.microsoft.com/office/drawing/2014/main" id="{7082AD6A-50BC-450E-BD53-11BC5C7400AF}"/>
              </a:ext>
            </a:extLst>
          </p:cNvPr>
          <p:cNvSpPr txBox="1"/>
          <p:nvPr/>
        </p:nvSpPr>
        <p:spPr>
          <a:xfrm>
            <a:off x="4674568" y="4980200"/>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chemeClr val="bg1"/>
                </a:solidFill>
              </a:rPr>
              <a:t>25%</a:t>
            </a:r>
          </a:p>
        </p:txBody>
      </p:sp>
      <p:sp>
        <p:nvSpPr>
          <p:cNvPr id="34" name="TextBox 1">
            <a:extLst>
              <a:ext uri="{FF2B5EF4-FFF2-40B4-BE49-F238E27FC236}">
                <a16:creationId xmlns:a16="http://schemas.microsoft.com/office/drawing/2014/main" id="{FAF378CA-7932-4FF5-8039-79F345DCD771}"/>
              </a:ext>
            </a:extLst>
          </p:cNvPr>
          <p:cNvSpPr txBox="1"/>
          <p:nvPr/>
        </p:nvSpPr>
        <p:spPr>
          <a:xfrm>
            <a:off x="5710087" y="4980200"/>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chemeClr val="bg1"/>
                </a:solidFill>
              </a:rPr>
              <a:t>22%</a:t>
            </a:r>
          </a:p>
        </p:txBody>
      </p:sp>
      <p:sp>
        <p:nvSpPr>
          <p:cNvPr id="35" name="TextBox 1">
            <a:extLst>
              <a:ext uri="{FF2B5EF4-FFF2-40B4-BE49-F238E27FC236}">
                <a16:creationId xmlns:a16="http://schemas.microsoft.com/office/drawing/2014/main" id="{55FC2363-5F72-4D9D-861B-D7387030AFBF}"/>
              </a:ext>
            </a:extLst>
          </p:cNvPr>
          <p:cNvSpPr txBox="1"/>
          <p:nvPr/>
        </p:nvSpPr>
        <p:spPr>
          <a:xfrm>
            <a:off x="6589120" y="4980200"/>
            <a:ext cx="662305" cy="2350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chemeClr val="bg1"/>
                </a:solidFill>
              </a:rPr>
              <a:t>16%</a:t>
            </a:r>
          </a:p>
        </p:txBody>
      </p:sp>
      <p:sp>
        <p:nvSpPr>
          <p:cNvPr id="28" name="Rectangle: Rounded Corners 26">
            <a:extLst>
              <a:ext uri="{FF2B5EF4-FFF2-40B4-BE49-F238E27FC236}">
                <a16:creationId xmlns:a16="http://schemas.microsoft.com/office/drawing/2014/main" id="{9AEF7DA0-394F-4C2E-9B90-F3D518FB7557}"/>
              </a:ext>
            </a:extLst>
          </p:cNvPr>
          <p:cNvSpPr/>
          <p:nvPr/>
        </p:nvSpPr>
        <p:spPr>
          <a:xfrm>
            <a:off x="113314" y="1136267"/>
            <a:ext cx="2299020" cy="1274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Top three </a:t>
            </a:r>
            <a:br>
              <a:rPr lang="en-US" sz="4800" dirty="0"/>
            </a:br>
            <a:r>
              <a:rPr lang="en-US" sz="1300" dirty="0"/>
              <a:t>FY23 client engagement activities: patient advocacy, client appointments, home visits</a:t>
            </a:r>
          </a:p>
        </p:txBody>
      </p:sp>
      <p:sp>
        <p:nvSpPr>
          <p:cNvPr id="29" name="Rectangle: Rounded Corners 26">
            <a:extLst>
              <a:ext uri="{FF2B5EF4-FFF2-40B4-BE49-F238E27FC236}">
                <a16:creationId xmlns:a16="http://schemas.microsoft.com/office/drawing/2014/main" id="{9AEF7DA0-394F-4C2E-9B90-F3D518FB7557}"/>
              </a:ext>
            </a:extLst>
          </p:cNvPr>
          <p:cNvSpPr/>
          <p:nvPr/>
        </p:nvSpPr>
        <p:spPr>
          <a:xfrm>
            <a:off x="4914973" y="1116221"/>
            <a:ext cx="2299020" cy="1329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31% </a:t>
            </a:r>
          </a:p>
          <a:p>
            <a:pPr algn="ctr"/>
            <a:r>
              <a:rPr lang="en-US" sz="1400" dirty="0"/>
              <a:t>of our patient advocacy activities were assisting clients experiencing SUD.</a:t>
            </a:r>
            <a:br>
              <a:rPr lang="en-US" sz="1600" dirty="0"/>
            </a:br>
            <a:endParaRPr lang="en-US" sz="1600" dirty="0"/>
          </a:p>
        </p:txBody>
      </p:sp>
      <p:sp>
        <p:nvSpPr>
          <p:cNvPr id="38" name="Rectangle: Rounded Corners 26">
            <a:extLst>
              <a:ext uri="{FF2B5EF4-FFF2-40B4-BE49-F238E27FC236}">
                <a16:creationId xmlns:a16="http://schemas.microsoft.com/office/drawing/2014/main" id="{9AEF7DA0-394F-4C2E-9B90-F3D518FB7557}"/>
              </a:ext>
            </a:extLst>
          </p:cNvPr>
          <p:cNvSpPr/>
          <p:nvPr/>
        </p:nvSpPr>
        <p:spPr>
          <a:xfrm>
            <a:off x="7338953" y="1116221"/>
            <a:ext cx="2299020" cy="1317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18%</a:t>
            </a:r>
            <a:r>
              <a:rPr lang="en-US" sz="4800" dirty="0"/>
              <a:t> </a:t>
            </a:r>
          </a:p>
          <a:p>
            <a:pPr algn="ctr"/>
            <a:r>
              <a:rPr lang="en-US" sz="1400" dirty="0"/>
              <a:t>of our Care Coordination clients were experiencing SUD.</a:t>
            </a:r>
            <a:br>
              <a:rPr lang="en-US" sz="1600" dirty="0"/>
            </a:br>
            <a:endParaRPr lang="en-US" sz="1600" dirty="0"/>
          </a:p>
        </p:txBody>
      </p:sp>
      <p:grpSp>
        <p:nvGrpSpPr>
          <p:cNvPr id="13" name="Group 12"/>
          <p:cNvGrpSpPr/>
          <p:nvPr/>
        </p:nvGrpSpPr>
        <p:grpSpPr>
          <a:xfrm>
            <a:off x="9178809" y="3066933"/>
            <a:ext cx="2405699" cy="3511400"/>
            <a:chOff x="6441414" y="3226949"/>
            <a:chExt cx="2405699" cy="3541684"/>
          </a:xfrm>
        </p:grpSpPr>
        <p:sp>
          <p:nvSpPr>
            <p:cNvPr id="25" name="TextBox 24">
              <a:extLst>
                <a:ext uri="{FF2B5EF4-FFF2-40B4-BE49-F238E27FC236}">
                  <a16:creationId xmlns:a16="http://schemas.microsoft.com/office/drawing/2014/main" id="{1223A9E6-B9CC-4B7A-B6F8-DFD0B2E13EC4}"/>
                </a:ext>
              </a:extLst>
            </p:cNvPr>
            <p:cNvSpPr txBox="1"/>
            <p:nvPr/>
          </p:nvSpPr>
          <p:spPr>
            <a:xfrm>
              <a:off x="6441414" y="4564573"/>
              <a:ext cx="2405699" cy="2204060"/>
            </a:xfrm>
            <a:prstGeom prst="rect">
              <a:avLst/>
            </a:prstGeom>
            <a:noFill/>
          </p:spPr>
          <p:txBody>
            <a:bodyPr wrap="square" rtlCol="0">
              <a:spAutoFit/>
            </a:bodyPr>
            <a:lstStyle/>
            <a:p>
              <a:pPr algn="ctr"/>
              <a:r>
                <a:rPr lang="en-US" sz="1400" dirty="0"/>
                <a:t>We distributed 36 Blood Pressure Cuffs at a total cost of $1,260.</a:t>
              </a:r>
            </a:p>
            <a:p>
              <a:pPr algn="ctr"/>
              <a:endParaRPr lang="en-US" sz="1400" dirty="0"/>
            </a:p>
            <a:p>
              <a:pPr algn="ctr"/>
              <a:r>
                <a:rPr lang="en-US" sz="1400" dirty="0"/>
                <a:t>This was down from 77 cuffs distributed in FY2022 and our all-time high of of 102 cuffs distributed in FY2021.</a:t>
              </a:r>
            </a:p>
            <a:p>
              <a:pPr algn="ctr"/>
              <a:endParaRPr lang="en-US" sz="1400" dirty="0"/>
            </a:p>
            <a:p>
              <a:pPr algn="ctr"/>
              <a:endParaRPr lang="en-US" sz="1000" dirty="0"/>
            </a:p>
          </p:txBody>
        </p:sp>
        <p:pic>
          <p:nvPicPr>
            <p:cNvPr id="2" name="Picture 1"/>
            <p:cNvPicPr>
              <a:picLocks noChangeAspect="1"/>
            </p:cNvPicPr>
            <p:nvPr/>
          </p:nvPicPr>
          <p:blipFill>
            <a:blip r:embed="rId2"/>
            <a:stretch>
              <a:fillRect/>
            </a:stretch>
          </p:blipFill>
          <p:spPr>
            <a:xfrm>
              <a:off x="7062872" y="3226949"/>
              <a:ext cx="1191040" cy="1192907"/>
            </a:xfrm>
            <a:prstGeom prst="rect">
              <a:avLst/>
            </a:prstGeom>
          </p:spPr>
        </p:pic>
      </p:grpSp>
      <p:grpSp>
        <p:nvGrpSpPr>
          <p:cNvPr id="9" name="Group 8"/>
          <p:cNvGrpSpPr/>
          <p:nvPr/>
        </p:nvGrpSpPr>
        <p:grpSpPr>
          <a:xfrm>
            <a:off x="495593" y="3066933"/>
            <a:ext cx="1987011" cy="3084359"/>
            <a:chOff x="4002996" y="3298683"/>
            <a:chExt cx="1987011" cy="3084359"/>
          </a:xfrm>
        </p:grpSpPr>
        <p:pic>
          <p:nvPicPr>
            <p:cNvPr id="4" name="Picture 3"/>
            <p:cNvPicPr>
              <a:picLocks noChangeAspect="1"/>
            </p:cNvPicPr>
            <p:nvPr/>
          </p:nvPicPr>
          <p:blipFill>
            <a:blip r:embed="rId3"/>
            <a:stretch>
              <a:fillRect/>
            </a:stretch>
          </p:blipFill>
          <p:spPr>
            <a:xfrm>
              <a:off x="4002996" y="3298683"/>
              <a:ext cx="1987011" cy="1052156"/>
            </a:xfrm>
            <a:prstGeom prst="rect">
              <a:avLst/>
            </a:prstGeom>
          </p:spPr>
        </p:pic>
        <p:sp>
          <p:nvSpPr>
            <p:cNvPr id="39" name="TextBox 38">
              <a:extLst>
                <a:ext uri="{FF2B5EF4-FFF2-40B4-BE49-F238E27FC236}">
                  <a16:creationId xmlns:a16="http://schemas.microsoft.com/office/drawing/2014/main" id="{1223A9E6-B9CC-4B7A-B6F8-DFD0B2E13EC4}"/>
                </a:ext>
              </a:extLst>
            </p:cNvPr>
            <p:cNvSpPr txBox="1"/>
            <p:nvPr/>
          </p:nvSpPr>
          <p:spPr>
            <a:xfrm>
              <a:off x="4011856" y="4474827"/>
              <a:ext cx="1969291" cy="1908215"/>
            </a:xfrm>
            <a:prstGeom prst="rect">
              <a:avLst/>
            </a:prstGeom>
            <a:noFill/>
          </p:spPr>
          <p:txBody>
            <a:bodyPr wrap="square" rtlCol="0">
              <a:spAutoFit/>
            </a:bodyPr>
            <a:lstStyle/>
            <a:p>
              <a:pPr algn="ctr"/>
              <a:r>
                <a:rPr lang="en-US" sz="1400" dirty="0"/>
                <a:t>We distributed </a:t>
              </a:r>
              <a:r>
                <a:rPr lang="en-US" sz="2000" b="1" dirty="0"/>
                <a:t>1,574</a:t>
              </a:r>
              <a:r>
                <a:rPr lang="en-US" sz="1400" dirty="0"/>
                <a:t> home COVID tests throughout the community. As COVID waned later in the fiscal year there was a significant reduction in requests.</a:t>
              </a:r>
            </a:p>
          </p:txBody>
        </p:sp>
      </p:grpSp>
      <p:grpSp>
        <p:nvGrpSpPr>
          <p:cNvPr id="44" name="Group 43"/>
          <p:cNvGrpSpPr/>
          <p:nvPr/>
        </p:nvGrpSpPr>
        <p:grpSpPr>
          <a:xfrm>
            <a:off x="3561125" y="3194254"/>
            <a:ext cx="4993561" cy="3318943"/>
            <a:chOff x="6733341" y="3293024"/>
            <a:chExt cx="4993561" cy="3318943"/>
          </a:xfrm>
        </p:grpSpPr>
        <p:sp>
          <p:nvSpPr>
            <p:cNvPr id="40" name="TextBox 39">
              <a:extLst>
                <a:ext uri="{FF2B5EF4-FFF2-40B4-BE49-F238E27FC236}">
                  <a16:creationId xmlns:a16="http://schemas.microsoft.com/office/drawing/2014/main" id="{1223A9E6-B9CC-4B7A-B6F8-DFD0B2E13EC4}"/>
                </a:ext>
              </a:extLst>
            </p:cNvPr>
            <p:cNvSpPr txBox="1"/>
            <p:nvPr/>
          </p:nvSpPr>
          <p:spPr>
            <a:xfrm>
              <a:off x="8400140" y="4385450"/>
              <a:ext cx="1969291" cy="1477328"/>
            </a:xfrm>
            <a:prstGeom prst="rect">
              <a:avLst/>
            </a:prstGeom>
            <a:noFill/>
            <a:ln>
              <a:noFill/>
            </a:ln>
          </p:spPr>
          <p:txBody>
            <a:bodyPr wrap="square" rtlCol="0">
              <a:spAutoFit/>
            </a:bodyPr>
            <a:lstStyle/>
            <a:p>
              <a:pPr algn="ctr"/>
              <a:r>
                <a:rPr lang="en-US" sz="1400" dirty="0"/>
                <a:t>We distributed </a:t>
              </a:r>
              <a:r>
                <a:rPr lang="en-US" sz="2000" b="1" dirty="0"/>
                <a:t>351</a:t>
              </a:r>
              <a:r>
                <a:rPr lang="en-US" sz="1400" dirty="0"/>
                <a:t> additional healthy living resources, including glucose monitors, portion plates, scales, and other items.</a:t>
              </a:r>
            </a:p>
          </p:txBody>
        </p:sp>
        <p:pic>
          <p:nvPicPr>
            <p:cNvPr id="23" name="Picture 22"/>
            <p:cNvPicPr>
              <a:picLocks noChangeAspect="1"/>
            </p:cNvPicPr>
            <p:nvPr/>
          </p:nvPicPr>
          <p:blipFill>
            <a:blip r:embed="rId4"/>
            <a:stretch>
              <a:fillRect/>
            </a:stretch>
          </p:blipFill>
          <p:spPr>
            <a:xfrm>
              <a:off x="10387144" y="5352960"/>
              <a:ext cx="944644" cy="929813"/>
            </a:xfrm>
            <a:prstGeom prst="rect">
              <a:avLst/>
            </a:prstGeom>
            <a:ln>
              <a:noFill/>
            </a:ln>
          </p:spPr>
        </p:pic>
        <p:pic>
          <p:nvPicPr>
            <p:cNvPr id="24" name="Picture 23"/>
            <p:cNvPicPr>
              <a:picLocks noChangeAspect="1"/>
            </p:cNvPicPr>
            <p:nvPr/>
          </p:nvPicPr>
          <p:blipFill>
            <a:blip r:embed="rId5"/>
            <a:stretch>
              <a:fillRect/>
            </a:stretch>
          </p:blipFill>
          <p:spPr>
            <a:xfrm>
              <a:off x="10782258" y="4284730"/>
              <a:ext cx="944644" cy="929813"/>
            </a:xfrm>
            <a:prstGeom prst="rect">
              <a:avLst/>
            </a:prstGeom>
            <a:ln>
              <a:noFill/>
            </a:ln>
          </p:spPr>
        </p:pic>
        <p:pic>
          <p:nvPicPr>
            <p:cNvPr id="26" name="Picture 25"/>
            <p:cNvPicPr>
              <a:picLocks noChangeAspect="1"/>
            </p:cNvPicPr>
            <p:nvPr/>
          </p:nvPicPr>
          <p:blipFill>
            <a:blip r:embed="rId6"/>
            <a:stretch>
              <a:fillRect/>
            </a:stretch>
          </p:blipFill>
          <p:spPr>
            <a:xfrm>
              <a:off x="9897109" y="3293024"/>
              <a:ext cx="944644" cy="929813"/>
            </a:xfrm>
            <a:prstGeom prst="rect">
              <a:avLst/>
            </a:prstGeom>
            <a:ln>
              <a:noFill/>
            </a:ln>
          </p:spPr>
        </p:pic>
        <p:pic>
          <p:nvPicPr>
            <p:cNvPr id="41" name="Picture 40"/>
            <p:cNvPicPr>
              <a:picLocks noChangeAspect="1"/>
            </p:cNvPicPr>
            <p:nvPr/>
          </p:nvPicPr>
          <p:blipFill>
            <a:blip r:embed="rId7"/>
            <a:stretch>
              <a:fillRect/>
            </a:stretch>
          </p:blipFill>
          <p:spPr>
            <a:xfrm>
              <a:off x="8614269" y="3374330"/>
              <a:ext cx="944644" cy="929813"/>
            </a:xfrm>
            <a:prstGeom prst="rect">
              <a:avLst/>
            </a:prstGeom>
            <a:ln>
              <a:noFill/>
            </a:ln>
          </p:spPr>
        </p:pic>
        <p:pic>
          <p:nvPicPr>
            <p:cNvPr id="42" name="Picture 41"/>
            <p:cNvPicPr>
              <a:picLocks noChangeAspect="1"/>
            </p:cNvPicPr>
            <p:nvPr/>
          </p:nvPicPr>
          <p:blipFill>
            <a:blip r:embed="rId8"/>
            <a:stretch>
              <a:fillRect/>
            </a:stretch>
          </p:blipFill>
          <p:spPr>
            <a:xfrm>
              <a:off x="7042651" y="3820282"/>
              <a:ext cx="1205236" cy="1198969"/>
            </a:xfrm>
            <a:prstGeom prst="rect">
              <a:avLst/>
            </a:prstGeom>
            <a:ln>
              <a:noFill/>
            </a:ln>
          </p:spPr>
        </p:pic>
        <p:pic>
          <p:nvPicPr>
            <p:cNvPr id="43" name="Picture 42"/>
            <p:cNvPicPr>
              <a:picLocks noChangeAspect="1"/>
            </p:cNvPicPr>
            <p:nvPr/>
          </p:nvPicPr>
          <p:blipFill>
            <a:blip r:embed="rId9"/>
            <a:stretch>
              <a:fillRect/>
            </a:stretch>
          </p:blipFill>
          <p:spPr>
            <a:xfrm>
              <a:off x="6733341" y="5486404"/>
              <a:ext cx="1726419" cy="1125563"/>
            </a:xfrm>
            <a:prstGeom prst="rect">
              <a:avLst/>
            </a:prstGeom>
            <a:ln>
              <a:noFill/>
            </a:ln>
          </p:spPr>
        </p:pic>
      </p:grpSp>
      <p:sp>
        <p:nvSpPr>
          <p:cNvPr id="6" name="Rectangle: Rounded Corners 5">
            <a:extLst>
              <a:ext uri="{FF2B5EF4-FFF2-40B4-BE49-F238E27FC236}">
                <a16:creationId xmlns:a16="http://schemas.microsoft.com/office/drawing/2014/main" id="{799F7B9D-9EAD-1F7D-215C-4BD74D534295}"/>
              </a:ext>
            </a:extLst>
          </p:cNvPr>
          <p:cNvSpPr/>
          <p:nvPr/>
        </p:nvSpPr>
        <p:spPr>
          <a:xfrm>
            <a:off x="9754544" y="1107138"/>
            <a:ext cx="2299019" cy="1303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24</a:t>
            </a:r>
          </a:p>
          <a:p>
            <a:pPr algn="ctr"/>
            <a:r>
              <a:rPr lang="en-US" sz="1400" dirty="0"/>
              <a:t>new patients established at RCMS through MHA referrals in FY23.</a:t>
            </a:r>
            <a:br>
              <a:rPr lang="en-US" sz="1600" dirty="0"/>
            </a:br>
            <a:endParaRPr lang="en-US" sz="1600" dirty="0"/>
          </a:p>
        </p:txBody>
      </p:sp>
      <p:sp>
        <p:nvSpPr>
          <p:cNvPr id="7" name="TextBox 6">
            <a:extLst>
              <a:ext uri="{FF2B5EF4-FFF2-40B4-BE49-F238E27FC236}">
                <a16:creationId xmlns:a16="http://schemas.microsoft.com/office/drawing/2014/main" id="{20A908DB-FE04-FF6D-372A-96338F4262D2}"/>
              </a:ext>
            </a:extLst>
          </p:cNvPr>
          <p:cNvSpPr txBox="1"/>
          <p:nvPr/>
        </p:nvSpPr>
        <p:spPr>
          <a:xfrm>
            <a:off x="10913244" y="6352480"/>
            <a:ext cx="1065402" cy="369332"/>
          </a:xfrm>
          <a:prstGeom prst="rect">
            <a:avLst/>
          </a:prstGeom>
          <a:noFill/>
        </p:spPr>
        <p:txBody>
          <a:bodyPr wrap="square" rtlCol="0">
            <a:spAutoFit/>
          </a:bodyPr>
          <a:lstStyle/>
          <a:p>
            <a:r>
              <a:rPr lang="en-US" dirty="0">
                <a:latin typeface="Bodoni Bk BT" panose="02070603070706020303" pitchFamily="18" charset="0"/>
              </a:rPr>
              <a:t>Page 10</a:t>
            </a:r>
          </a:p>
        </p:txBody>
      </p:sp>
    </p:spTree>
    <p:extLst>
      <p:ext uri="{BB962C8B-B14F-4D97-AF65-F5344CB8AC3E}">
        <p14:creationId xmlns:p14="http://schemas.microsoft.com/office/powerpoint/2010/main" val="321222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514EF5-F8C7-4CDC-98F5-1BB2AEC3C985}"/>
              </a:ext>
            </a:extLst>
          </p:cNvPr>
          <p:cNvSpPr txBox="1"/>
          <p:nvPr/>
        </p:nvSpPr>
        <p:spPr>
          <a:xfrm>
            <a:off x="462987" y="218361"/>
            <a:ext cx="11331614" cy="461665"/>
          </a:xfrm>
          <a:prstGeom prst="rect">
            <a:avLst/>
          </a:prstGeom>
          <a:noFill/>
        </p:spPr>
        <p:txBody>
          <a:bodyPr wrap="square" rtlCol="0">
            <a:spAutoFit/>
          </a:bodyPr>
          <a:lstStyle/>
          <a:p>
            <a:pPr algn="ctr"/>
            <a:r>
              <a:rPr lang="en-US" sz="2400" dirty="0"/>
              <a:t>Health Screenings– Program Specific Data FY2023</a:t>
            </a:r>
          </a:p>
        </p:txBody>
      </p:sp>
      <p:sp>
        <p:nvSpPr>
          <p:cNvPr id="12" name="TextBox 11">
            <a:extLst>
              <a:ext uri="{FF2B5EF4-FFF2-40B4-BE49-F238E27FC236}">
                <a16:creationId xmlns:a16="http://schemas.microsoft.com/office/drawing/2014/main" id="{847D75DA-C823-4C7E-96CA-183B3213C3AA}"/>
              </a:ext>
            </a:extLst>
          </p:cNvPr>
          <p:cNvSpPr txBox="1"/>
          <p:nvPr/>
        </p:nvSpPr>
        <p:spPr>
          <a:xfrm>
            <a:off x="7302724" y="809633"/>
            <a:ext cx="4669317" cy="2400657"/>
          </a:xfrm>
          <a:prstGeom prst="rect">
            <a:avLst/>
          </a:prstGeom>
          <a:noFill/>
        </p:spPr>
        <p:txBody>
          <a:bodyPr wrap="square" rtlCol="0">
            <a:spAutoFit/>
          </a:bodyPr>
          <a:lstStyle/>
          <a:p>
            <a:r>
              <a:rPr lang="en-US" sz="1600" dirty="0"/>
              <a:t>Several new screening tools were put in place in late FY2023 to support Enhanced Care Management Care Plan development:</a:t>
            </a:r>
          </a:p>
          <a:p>
            <a:endParaRPr lang="en-US" sz="1600" dirty="0"/>
          </a:p>
          <a:p>
            <a:pPr marL="285750" indent="-285750">
              <a:buFont typeface="Arial" panose="020B0604020202020204" pitchFamily="34" charset="0"/>
              <a:buChar char="•"/>
            </a:pPr>
            <a:r>
              <a:rPr lang="en-US" sz="1600" dirty="0"/>
              <a:t>Adverse Childhood Experiences (ACE)</a:t>
            </a:r>
          </a:p>
          <a:p>
            <a:pPr marL="285750" indent="-285750">
              <a:buFont typeface="Arial" panose="020B0604020202020204" pitchFamily="34" charset="0"/>
              <a:buChar char="•"/>
            </a:pPr>
            <a:r>
              <a:rPr lang="en-US" sz="1600" dirty="0"/>
              <a:t>Alcohol Use Disorders Identification Test (AUDIT-C)</a:t>
            </a:r>
          </a:p>
          <a:p>
            <a:pPr marL="285750" indent="-285750">
              <a:buFont typeface="Arial" panose="020B0604020202020204" pitchFamily="34" charset="0"/>
              <a:buChar char="•"/>
            </a:pPr>
            <a:r>
              <a:rPr lang="en-US" sz="1600" dirty="0"/>
              <a:t>Patient Health Questionnaire (PHQ), a tool for </a:t>
            </a:r>
            <a:r>
              <a:rPr lang="en-US" dirty="0"/>
              <a:t>tool for mental health assessment of depression, anxiety, and other disorders. </a:t>
            </a:r>
            <a:endParaRPr lang="en-US" sz="1600" dirty="0"/>
          </a:p>
        </p:txBody>
      </p:sp>
      <p:sp>
        <p:nvSpPr>
          <p:cNvPr id="13" name="TextBox 12">
            <a:extLst>
              <a:ext uri="{FF2B5EF4-FFF2-40B4-BE49-F238E27FC236}">
                <a16:creationId xmlns:a16="http://schemas.microsoft.com/office/drawing/2014/main" id="{847D75DA-C823-4C7E-96CA-183B3213C3AA}"/>
              </a:ext>
            </a:extLst>
          </p:cNvPr>
          <p:cNvSpPr txBox="1"/>
          <p:nvPr/>
        </p:nvSpPr>
        <p:spPr>
          <a:xfrm>
            <a:off x="1414492" y="4254507"/>
            <a:ext cx="4835480" cy="1323439"/>
          </a:xfrm>
          <a:prstGeom prst="rect">
            <a:avLst/>
          </a:prstGeom>
          <a:noFill/>
        </p:spPr>
        <p:txBody>
          <a:bodyPr wrap="square" rtlCol="0">
            <a:spAutoFit/>
          </a:bodyPr>
          <a:lstStyle/>
          <a:p>
            <a:r>
              <a:rPr lang="en-US" sz="1600" dirty="0"/>
              <a:t>Fewer screenings were performed in FY2023. The incidence of out of range screenings was slightly lower for cholesterol and blood pressure and significantly more people were found to have out-of-range A1C -  42% in FY2023 vs 18% in FY2022.</a:t>
            </a:r>
          </a:p>
        </p:txBody>
      </p:sp>
      <p:sp>
        <p:nvSpPr>
          <p:cNvPr id="14" name="Rectangle 13">
            <a:extLst>
              <a:ext uri="{FF2B5EF4-FFF2-40B4-BE49-F238E27FC236}">
                <a16:creationId xmlns:a16="http://schemas.microsoft.com/office/drawing/2014/main" id="{9C569CB3-81E5-47D4-BAA7-BA025303E58E}"/>
              </a:ext>
            </a:extLst>
          </p:cNvPr>
          <p:cNvSpPr/>
          <p:nvPr/>
        </p:nvSpPr>
        <p:spPr>
          <a:xfrm>
            <a:off x="1942524" y="809633"/>
            <a:ext cx="3876693"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Health Screenings by Fiscal Year</a:t>
            </a:r>
          </a:p>
        </p:txBody>
      </p:sp>
      <p:pic>
        <p:nvPicPr>
          <p:cNvPr id="5" name="Picture 4">
            <a:extLst>
              <a:ext uri="{FF2B5EF4-FFF2-40B4-BE49-F238E27FC236}">
                <a16:creationId xmlns:a16="http://schemas.microsoft.com/office/drawing/2014/main" id="{6248FE77-80CD-4192-B20B-623387FEACE4}"/>
              </a:ext>
            </a:extLst>
          </p:cNvPr>
          <p:cNvPicPr>
            <a:picLocks noChangeAspect="1"/>
          </p:cNvPicPr>
          <p:nvPr/>
        </p:nvPicPr>
        <p:blipFill>
          <a:blip r:embed="rId2"/>
          <a:stretch>
            <a:fillRect/>
          </a:stretch>
        </p:blipFill>
        <p:spPr>
          <a:xfrm>
            <a:off x="462987" y="1177461"/>
            <a:ext cx="6290464" cy="2656717"/>
          </a:xfrm>
          <a:prstGeom prst="rect">
            <a:avLst/>
          </a:prstGeom>
        </p:spPr>
      </p:pic>
      <p:pic>
        <p:nvPicPr>
          <p:cNvPr id="6" name="Picture 5">
            <a:extLst>
              <a:ext uri="{FF2B5EF4-FFF2-40B4-BE49-F238E27FC236}">
                <a16:creationId xmlns:a16="http://schemas.microsoft.com/office/drawing/2014/main" id="{179556AD-438D-489B-90CF-A295A9FE99C0}"/>
              </a:ext>
            </a:extLst>
          </p:cNvPr>
          <p:cNvPicPr>
            <a:picLocks noChangeAspect="1"/>
          </p:cNvPicPr>
          <p:nvPr/>
        </p:nvPicPr>
        <p:blipFill>
          <a:blip r:embed="rId3"/>
          <a:stretch>
            <a:fillRect/>
          </a:stretch>
        </p:blipFill>
        <p:spPr>
          <a:xfrm>
            <a:off x="7621669" y="3509012"/>
            <a:ext cx="4031426" cy="2879590"/>
          </a:xfrm>
          <a:prstGeom prst="rect">
            <a:avLst/>
          </a:prstGeom>
        </p:spPr>
      </p:pic>
      <p:sp>
        <p:nvSpPr>
          <p:cNvPr id="2" name="TextBox 1">
            <a:extLst>
              <a:ext uri="{FF2B5EF4-FFF2-40B4-BE49-F238E27FC236}">
                <a16:creationId xmlns:a16="http://schemas.microsoft.com/office/drawing/2014/main" id="{27DC9448-A922-D65E-5777-05A3F5951F84}"/>
              </a:ext>
            </a:extLst>
          </p:cNvPr>
          <p:cNvSpPr txBox="1"/>
          <p:nvPr/>
        </p:nvSpPr>
        <p:spPr>
          <a:xfrm>
            <a:off x="11034319" y="6388602"/>
            <a:ext cx="1065402" cy="369332"/>
          </a:xfrm>
          <a:prstGeom prst="rect">
            <a:avLst/>
          </a:prstGeom>
          <a:noFill/>
        </p:spPr>
        <p:txBody>
          <a:bodyPr wrap="square" rtlCol="0">
            <a:spAutoFit/>
          </a:bodyPr>
          <a:lstStyle/>
          <a:p>
            <a:r>
              <a:rPr lang="en-US" dirty="0">
                <a:latin typeface="Bodoni Bk BT" panose="02070603070706020303" pitchFamily="18" charset="0"/>
              </a:rPr>
              <a:t>Page 11</a:t>
            </a:r>
          </a:p>
        </p:txBody>
      </p:sp>
    </p:spTree>
    <p:extLst>
      <p:ext uri="{BB962C8B-B14F-4D97-AF65-F5344CB8AC3E}">
        <p14:creationId xmlns:p14="http://schemas.microsoft.com/office/powerpoint/2010/main" val="123687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5DBD5B-12B0-4C80-9C38-313E67862192}"/>
              </a:ext>
            </a:extLst>
          </p:cNvPr>
          <p:cNvSpPr txBox="1"/>
          <p:nvPr/>
        </p:nvSpPr>
        <p:spPr>
          <a:xfrm>
            <a:off x="2016571" y="3418669"/>
            <a:ext cx="1345228" cy="307777"/>
          </a:xfrm>
          <a:prstGeom prst="rect">
            <a:avLst/>
          </a:prstGeom>
          <a:noFill/>
        </p:spPr>
        <p:txBody>
          <a:bodyPr wrap="square" rtlCol="0">
            <a:spAutoFit/>
          </a:bodyPr>
          <a:lstStyle/>
          <a:p>
            <a:r>
              <a:rPr lang="en-US" sz="1400" dirty="0"/>
              <a:t>Referral Source</a:t>
            </a:r>
          </a:p>
        </p:txBody>
      </p:sp>
      <p:sp>
        <p:nvSpPr>
          <p:cNvPr id="4" name="TextBox 3">
            <a:extLst>
              <a:ext uri="{FF2B5EF4-FFF2-40B4-BE49-F238E27FC236}">
                <a16:creationId xmlns:a16="http://schemas.microsoft.com/office/drawing/2014/main" id="{CDA9A23D-BA8E-4A52-94AF-F5E7198D543A}"/>
              </a:ext>
            </a:extLst>
          </p:cNvPr>
          <p:cNvSpPr txBox="1"/>
          <p:nvPr/>
        </p:nvSpPr>
        <p:spPr>
          <a:xfrm>
            <a:off x="430193" y="136525"/>
            <a:ext cx="11331614" cy="461665"/>
          </a:xfrm>
          <a:prstGeom prst="rect">
            <a:avLst/>
          </a:prstGeom>
          <a:noFill/>
        </p:spPr>
        <p:txBody>
          <a:bodyPr wrap="square" rtlCol="0">
            <a:spAutoFit/>
          </a:bodyPr>
          <a:lstStyle/>
          <a:p>
            <a:pPr algn="ctr"/>
            <a:r>
              <a:rPr lang="en-US" sz="2400" dirty="0"/>
              <a:t>Care Transitions – Program Specific Data FY2023</a:t>
            </a:r>
          </a:p>
        </p:txBody>
      </p:sp>
      <p:sp>
        <p:nvSpPr>
          <p:cNvPr id="7" name="TextBox 6">
            <a:extLst>
              <a:ext uri="{FF2B5EF4-FFF2-40B4-BE49-F238E27FC236}">
                <a16:creationId xmlns:a16="http://schemas.microsoft.com/office/drawing/2014/main" id="{E23179F7-374A-40BC-B79F-B09219135F34}"/>
              </a:ext>
            </a:extLst>
          </p:cNvPr>
          <p:cNvSpPr txBox="1"/>
          <p:nvPr/>
        </p:nvSpPr>
        <p:spPr>
          <a:xfrm>
            <a:off x="1382020" y="6528366"/>
            <a:ext cx="7842846" cy="276999"/>
          </a:xfrm>
          <a:prstGeom prst="rect">
            <a:avLst/>
          </a:prstGeom>
          <a:noFill/>
        </p:spPr>
        <p:txBody>
          <a:bodyPr wrap="square" rtlCol="0">
            <a:spAutoFit/>
          </a:bodyPr>
          <a:lstStyle/>
          <a:p>
            <a:r>
              <a:rPr lang="en-US" sz="1200" dirty="0"/>
              <a:t>Readmission statistics provided by the Healthcare Cost and Utilization Project, Agency for Healthcare Research and Quality.</a:t>
            </a:r>
          </a:p>
        </p:txBody>
      </p:sp>
      <p:sp>
        <p:nvSpPr>
          <p:cNvPr id="12" name="Rectangle: Rounded Corners 26">
            <a:extLst>
              <a:ext uri="{FF2B5EF4-FFF2-40B4-BE49-F238E27FC236}">
                <a16:creationId xmlns:a16="http://schemas.microsoft.com/office/drawing/2014/main" id="{9AEF7DA0-394F-4C2E-9B90-F3D518FB7557}"/>
              </a:ext>
            </a:extLst>
          </p:cNvPr>
          <p:cNvSpPr/>
          <p:nvPr/>
        </p:nvSpPr>
        <p:spPr>
          <a:xfrm>
            <a:off x="1093013" y="875981"/>
            <a:ext cx="2884869" cy="2025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6.5% </a:t>
            </a:r>
          </a:p>
          <a:p>
            <a:pPr algn="ctr"/>
            <a:r>
              <a:rPr lang="en-US" sz="1600" dirty="0"/>
              <a:t>Just 2 of 31 CT clients were readmitted, compared to the Mendocino and Sonoma County average  of 14%.</a:t>
            </a:r>
          </a:p>
        </p:txBody>
      </p:sp>
      <p:sp>
        <p:nvSpPr>
          <p:cNvPr id="13" name="Rectangle: Rounded Corners 26">
            <a:extLst>
              <a:ext uri="{FF2B5EF4-FFF2-40B4-BE49-F238E27FC236}">
                <a16:creationId xmlns:a16="http://schemas.microsoft.com/office/drawing/2014/main" id="{9AEF7DA0-394F-4C2E-9B90-F3D518FB7557}"/>
              </a:ext>
            </a:extLst>
          </p:cNvPr>
          <p:cNvSpPr/>
          <p:nvPr/>
        </p:nvSpPr>
        <p:spPr>
          <a:xfrm>
            <a:off x="7797791" y="875981"/>
            <a:ext cx="2884868" cy="2025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MHA saved the hospital</a:t>
            </a:r>
          </a:p>
          <a:p>
            <a:pPr algn="ctr"/>
            <a:r>
              <a:rPr lang="en-US" sz="4200" dirty="0"/>
              <a:t>$360K </a:t>
            </a:r>
          </a:p>
          <a:p>
            <a:pPr algn="ctr"/>
            <a:r>
              <a:rPr lang="en-US" sz="1600" dirty="0"/>
              <a:t>In readmission penalties in FY2023</a:t>
            </a:r>
          </a:p>
        </p:txBody>
      </p:sp>
      <p:sp>
        <p:nvSpPr>
          <p:cNvPr id="14" name="Rectangle: Rounded Corners 26">
            <a:extLst>
              <a:ext uri="{FF2B5EF4-FFF2-40B4-BE49-F238E27FC236}">
                <a16:creationId xmlns:a16="http://schemas.microsoft.com/office/drawing/2014/main" id="{9AEF7DA0-394F-4C2E-9B90-F3D518FB7557}"/>
              </a:ext>
            </a:extLst>
          </p:cNvPr>
          <p:cNvSpPr/>
          <p:nvPr/>
        </p:nvSpPr>
        <p:spPr>
          <a:xfrm>
            <a:off x="4445402" y="856049"/>
            <a:ext cx="2884869" cy="2025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CT clients are</a:t>
            </a:r>
          </a:p>
          <a:p>
            <a:pPr algn="ctr"/>
            <a:r>
              <a:rPr lang="en-US" sz="4800" dirty="0"/>
              <a:t>2X        </a:t>
            </a:r>
          </a:p>
          <a:p>
            <a:pPr algn="ctr"/>
            <a:r>
              <a:rPr lang="en-US" sz="1600" dirty="0"/>
              <a:t>to return to the hospital</a:t>
            </a:r>
            <a:r>
              <a:rPr lang="en-US" dirty="0"/>
              <a:t>.</a:t>
            </a:r>
          </a:p>
        </p:txBody>
      </p:sp>
      <p:sp>
        <p:nvSpPr>
          <p:cNvPr id="15" name="TextBox 14"/>
          <p:cNvSpPr txBox="1"/>
          <p:nvPr/>
        </p:nvSpPr>
        <p:spPr>
          <a:xfrm>
            <a:off x="6170529" y="1699635"/>
            <a:ext cx="1585114" cy="338554"/>
          </a:xfrm>
          <a:prstGeom prst="rect">
            <a:avLst/>
          </a:prstGeom>
          <a:noFill/>
        </p:spPr>
        <p:txBody>
          <a:bodyPr wrap="square" rtlCol="0">
            <a:spAutoFit/>
          </a:bodyPr>
          <a:lstStyle/>
          <a:p>
            <a:r>
              <a:rPr lang="en-US" sz="1600" dirty="0">
                <a:solidFill>
                  <a:schemeClr val="bg1"/>
                </a:solidFill>
              </a:rPr>
              <a:t>less likely</a:t>
            </a:r>
          </a:p>
        </p:txBody>
      </p:sp>
      <p:pic>
        <p:nvPicPr>
          <p:cNvPr id="3" name="Picture 2">
            <a:extLst>
              <a:ext uri="{FF2B5EF4-FFF2-40B4-BE49-F238E27FC236}">
                <a16:creationId xmlns:a16="http://schemas.microsoft.com/office/drawing/2014/main" id="{B4CA187C-BF1F-43D5-AC62-3195771B2831}"/>
              </a:ext>
            </a:extLst>
          </p:cNvPr>
          <p:cNvPicPr>
            <a:picLocks noChangeAspect="1"/>
          </p:cNvPicPr>
          <p:nvPr/>
        </p:nvPicPr>
        <p:blipFill>
          <a:blip r:embed="rId2"/>
          <a:stretch>
            <a:fillRect/>
          </a:stretch>
        </p:blipFill>
        <p:spPr>
          <a:xfrm>
            <a:off x="7330271" y="3346534"/>
            <a:ext cx="3454072" cy="3074305"/>
          </a:xfrm>
          <a:prstGeom prst="rect">
            <a:avLst/>
          </a:prstGeom>
        </p:spPr>
      </p:pic>
      <p:sp>
        <p:nvSpPr>
          <p:cNvPr id="17" name="TextBox 16">
            <a:extLst>
              <a:ext uri="{FF2B5EF4-FFF2-40B4-BE49-F238E27FC236}">
                <a16:creationId xmlns:a16="http://schemas.microsoft.com/office/drawing/2014/main" id="{3EC994DE-2BC4-45CA-A952-0F6DDF9E75DC}"/>
              </a:ext>
            </a:extLst>
          </p:cNvPr>
          <p:cNvSpPr txBox="1"/>
          <p:nvPr/>
        </p:nvSpPr>
        <p:spPr>
          <a:xfrm>
            <a:off x="4510886" y="1699635"/>
            <a:ext cx="1585114" cy="338554"/>
          </a:xfrm>
          <a:prstGeom prst="rect">
            <a:avLst/>
          </a:prstGeom>
          <a:noFill/>
        </p:spPr>
        <p:txBody>
          <a:bodyPr wrap="square" rtlCol="0">
            <a:spAutoFit/>
          </a:bodyPr>
          <a:lstStyle/>
          <a:p>
            <a:r>
              <a:rPr lang="en-US" sz="1600" dirty="0">
                <a:solidFill>
                  <a:schemeClr val="bg1"/>
                </a:solidFill>
              </a:rPr>
              <a:t>more than</a:t>
            </a:r>
          </a:p>
        </p:txBody>
      </p:sp>
      <p:sp>
        <p:nvSpPr>
          <p:cNvPr id="18" name="TextBox 17">
            <a:extLst>
              <a:ext uri="{FF2B5EF4-FFF2-40B4-BE49-F238E27FC236}">
                <a16:creationId xmlns:a16="http://schemas.microsoft.com/office/drawing/2014/main" id="{CA4C93B5-D7BE-463D-B36D-7AD676ED0176}"/>
              </a:ext>
            </a:extLst>
          </p:cNvPr>
          <p:cNvSpPr txBox="1"/>
          <p:nvPr/>
        </p:nvSpPr>
        <p:spPr>
          <a:xfrm>
            <a:off x="2920345" y="2987232"/>
            <a:ext cx="5934982" cy="523220"/>
          </a:xfrm>
          <a:prstGeom prst="rect">
            <a:avLst/>
          </a:prstGeom>
          <a:noFill/>
        </p:spPr>
        <p:txBody>
          <a:bodyPr wrap="square" rtlCol="0">
            <a:spAutoFit/>
          </a:bodyPr>
          <a:lstStyle/>
          <a:p>
            <a:pPr algn="ctr"/>
            <a:r>
              <a:rPr lang="en-US" sz="1400" b="1" dirty="0"/>
              <a:t>The total number of CT clients is 148% of last year’s client count</a:t>
            </a:r>
            <a:r>
              <a:rPr lang="en-US" sz="1400" dirty="0"/>
              <a:t>.</a:t>
            </a:r>
          </a:p>
          <a:p>
            <a:pPr algn="ctr"/>
            <a:endParaRPr lang="en-US" sz="1400" dirty="0"/>
          </a:p>
        </p:txBody>
      </p:sp>
      <p:pic>
        <p:nvPicPr>
          <p:cNvPr id="5" name="Picture 4">
            <a:extLst>
              <a:ext uri="{FF2B5EF4-FFF2-40B4-BE49-F238E27FC236}">
                <a16:creationId xmlns:a16="http://schemas.microsoft.com/office/drawing/2014/main" id="{31D1A9A9-40C0-4FE9-AE2C-98C904DDA711}"/>
              </a:ext>
            </a:extLst>
          </p:cNvPr>
          <p:cNvPicPr>
            <a:picLocks noChangeAspect="1"/>
          </p:cNvPicPr>
          <p:nvPr/>
        </p:nvPicPr>
        <p:blipFill>
          <a:blip r:embed="rId3"/>
          <a:stretch>
            <a:fillRect/>
          </a:stretch>
        </p:blipFill>
        <p:spPr>
          <a:xfrm>
            <a:off x="491213" y="3817245"/>
            <a:ext cx="4372612" cy="2603594"/>
          </a:xfrm>
          <a:prstGeom prst="rect">
            <a:avLst/>
          </a:prstGeom>
        </p:spPr>
      </p:pic>
      <p:sp>
        <p:nvSpPr>
          <p:cNvPr id="6" name="TextBox 5">
            <a:extLst>
              <a:ext uri="{FF2B5EF4-FFF2-40B4-BE49-F238E27FC236}">
                <a16:creationId xmlns:a16="http://schemas.microsoft.com/office/drawing/2014/main" id="{69C638DA-CFF9-ED7B-6AC3-82DA5904266E}"/>
              </a:ext>
            </a:extLst>
          </p:cNvPr>
          <p:cNvSpPr txBox="1"/>
          <p:nvPr/>
        </p:nvSpPr>
        <p:spPr>
          <a:xfrm>
            <a:off x="11126598" y="6300132"/>
            <a:ext cx="1065402" cy="369332"/>
          </a:xfrm>
          <a:prstGeom prst="rect">
            <a:avLst/>
          </a:prstGeom>
          <a:noFill/>
        </p:spPr>
        <p:txBody>
          <a:bodyPr wrap="square" rtlCol="0">
            <a:spAutoFit/>
          </a:bodyPr>
          <a:lstStyle/>
          <a:p>
            <a:r>
              <a:rPr lang="en-US" dirty="0">
                <a:latin typeface="Bodoni Bk BT" panose="02070603070706020303" pitchFamily="18" charset="0"/>
              </a:rPr>
              <a:t>Page 12</a:t>
            </a:r>
          </a:p>
        </p:txBody>
      </p:sp>
    </p:spTree>
    <p:extLst>
      <p:ext uri="{BB962C8B-B14F-4D97-AF65-F5344CB8AC3E}">
        <p14:creationId xmlns:p14="http://schemas.microsoft.com/office/powerpoint/2010/main" val="327730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8C811-70D4-4F6F-9A59-29032F7B6249}"/>
              </a:ext>
            </a:extLst>
          </p:cNvPr>
          <p:cNvSpPr txBox="1"/>
          <p:nvPr/>
        </p:nvSpPr>
        <p:spPr>
          <a:xfrm>
            <a:off x="1027894" y="2497045"/>
            <a:ext cx="9859181" cy="461665"/>
          </a:xfrm>
          <a:prstGeom prst="rect">
            <a:avLst/>
          </a:prstGeom>
          <a:noFill/>
        </p:spPr>
        <p:txBody>
          <a:bodyPr wrap="square" rtlCol="0">
            <a:spAutoFit/>
          </a:bodyPr>
          <a:lstStyle/>
          <a:p>
            <a:pPr algn="ctr"/>
            <a:r>
              <a:rPr lang="en-US" sz="2400" dirty="0"/>
              <a:t>30 days after completing the class, here’s what our graduates report back…</a:t>
            </a:r>
          </a:p>
        </p:txBody>
      </p:sp>
      <p:sp>
        <p:nvSpPr>
          <p:cNvPr id="3" name="TextBox 2">
            <a:extLst>
              <a:ext uri="{FF2B5EF4-FFF2-40B4-BE49-F238E27FC236}">
                <a16:creationId xmlns:a16="http://schemas.microsoft.com/office/drawing/2014/main" id="{DED28D30-4F61-497E-9467-E854F7203900}"/>
              </a:ext>
            </a:extLst>
          </p:cNvPr>
          <p:cNvSpPr txBox="1"/>
          <p:nvPr/>
        </p:nvSpPr>
        <p:spPr>
          <a:xfrm>
            <a:off x="462987" y="218361"/>
            <a:ext cx="11331614" cy="461665"/>
          </a:xfrm>
          <a:prstGeom prst="rect">
            <a:avLst/>
          </a:prstGeom>
          <a:noFill/>
        </p:spPr>
        <p:txBody>
          <a:bodyPr wrap="square" rtlCol="0">
            <a:spAutoFit/>
          </a:bodyPr>
          <a:lstStyle/>
          <a:p>
            <a:pPr algn="ctr"/>
            <a:r>
              <a:rPr lang="en-US" sz="2400" dirty="0"/>
              <a:t>Healthy Living Course – Program Specific Data FY2023</a:t>
            </a:r>
          </a:p>
        </p:txBody>
      </p:sp>
      <p:sp>
        <p:nvSpPr>
          <p:cNvPr id="6" name="TextBox 5">
            <a:extLst>
              <a:ext uri="{FF2B5EF4-FFF2-40B4-BE49-F238E27FC236}">
                <a16:creationId xmlns:a16="http://schemas.microsoft.com/office/drawing/2014/main" id="{6428C811-70D4-4F6F-9A59-29032F7B6249}"/>
              </a:ext>
            </a:extLst>
          </p:cNvPr>
          <p:cNvSpPr txBox="1"/>
          <p:nvPr/>
        </p:nvSpPr>
        <p:spPr>
          <a:xfrm>
            <a:off x="1199587" y="3149587"/>
            <a:ext cx="3702613" cy="3046988"/>
          </a:xfrm>
          <a:prstGeom prst="rect">
            <a:avLst/>
          </a:prstGeom>
          <a:noFill/>
        </p:spPr>
        <p:txBody>
          <a:bodyPr wrap="square" rtlCol="0">
            <a:spAutoFit/>
          </a:bodyPr>
          <a:lstStyle/>
          <a:p>
            <a:pPr marL="285750" indent="-285750">
              <a:buFont typeface="Arial" panose="020B0604020202020204" pitchFamily="34" charset="0"/>
              <a:buChar char="•"/>
            </a:pPr>
            <a:r>
              <a:rPr lang="en-US" sz="2800" dirty="0"/>
              <a:t>86% </a:t>
            </a:r>
            <a:r>
              <a:rPr lang="en-US" dirty="0"/>
              <a:t>say that they’re using the skills the were taught.</a:t>
            </a:r>
          </a:p>
          <a:p>
            <a:endParaRPr lang="en-US" dirty="0"/>
          </a:p>
          <a:p>
            <a:pPr marL="285750" indent="-285750">
              <a:buFont typeface="Arial" panose="020B0604020202020204" pitchFamily="34" charset="0"/>
              <a:buChar char="•"/>
            </a:pPr>
            <a:r>
              <a:rPr lang="en-US" sz="2800" dirty="0"/>
              <a:t>100% </a:t>
            </a:r>
            <a:r>
              <a:rPr lang="en-US" dirty="0"/>
              <a:t>think that they’ll use the skills long term.</a:t>
            </a:r>
          </a:p>
          <a:p>
            <a:endParaRPr lang="en-US" dirty="0"/>
          </a:p>
          <a:p>
            <a:pPr marL="285750" indent="-285750">
              <a:buFont typeface="Arial" panose="020B0604020202020204" pitchFamily="34" charset="0"/>
              <a:buChar char="•"/>
            </a:pPr>
            <a:r>
              <a:rPr lang="en-US" sz="2800" dirty="0"/>
              <a:t>79% </a:t>
            </a:r>
            <a:r>
              <a:rPr lang="en-US" dirty="0"/>
              <a:t>already think that their health has improved.</a:t>
            </a: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336FE932-C876-4DFC-B910-D38C58E97B4D}"/>
              </a:ext>
            </a:extLst>
          </p:cNvPr>
          <p:cNvSpPr txBox="1"/>
          <p:nvPr/>
        </p:nvSpPr>
        <p:spPr>
          <a:xfrm>
            <a:off x="5777976" y="3143297"/>
            <a:ext cx="5353050" cy="3600986"/>
          </a:xfrm>
          <a:prstGeom prst="rect">
            <a:avLst/>
          </a:prstGeom>
          <a:noFill/>
        </p:spPr>
        <p:txBody>
          <a:bodyPr wrap="square" rtlCol="0">
            <a:spAutoFit/>
          </a:bodyPr>
          <a:lstStyle/>
          <a:p>
            <a:r>
              <a:rPr lang="en-US" dirty="0">
                <a:solidFill>
                  <a:srgbClr val="333E48"/>
                </a:solidFill>
                <a:latin typeface="+mj-lt"/>
              </a:rPr>
              <a:t>“</a:t>
            </a:r>
            <a:r>
              <a:rPr lang="en-US" i="1" dirty="0">
                <a:latin typeface="+mj-lt"/>
              </a:rPr>
              <a:t>I have a little more energy. I feel more confident in general. I'm feeling better physically and emotionally, too.</a:t>
            </a:r>
            <a:r>
              <a:rPr lang="en-US" i="1" dirty="0">
                <a:solidFill>
                  <a:srgbClr val="333E48"/>
                </a:solidFill>
                <a:latin typeface="+mj-lt"/>
              </a:rPr>
              <a:t>”</a:t>
            </a:r>
            <a:endParaRPr lang="en-US" dirty="0">
              <a:latin typeface="+mj-lt"/>
            </a:endParaRPr>
          </a:p>
          <a:p>
            <a:endParaRPr lang="en-US" sz="1500" b="0" i="1" dirty="0">
              <a:solidFill>
                <a:srgbClr val="333E48"/>
              </a:solidFill>
              <a:effectLst/>
              <a:latin typeface="+mj-lt"/>
            </a:endParaRPr>
          </a:p>
          <a:p>
            <a:r>
              <a:rPr lang="en-US" i="1" dirty="0">
                <a:solidFill>
                  <a:srgbClr val="333E48"/>
                </a:solidFill>
                <a:latin typeface="+mj-lt"/>
              </a:rPr>
              <a:t>“Since the class I am sleeping better &amp; longer … Several from our class still get together and encourage each other. I can’t say enough good things about the Healthy Living course.”</a:t>
            </a:r>
          </a:p>
          <a:p>
            <a:endParaRPr lang="en-US" sz="1500" i="1" dirty="0">
              <a:solidFill>
                <a:srgbClr val="333E48"/>
              </a:solidFill>
              <a:latin typeface="+mj-lt"/>
            </a:endParaRPr>
          </a:p>
          <a:p>
            <a:r>
              <a:rPr lang="en-US" i="1" dirty="0">
                <a:solidFill>
                  <a:srgbClr val="333E48"/>
                </a:solidFill>
                <a:latin typeface="+mj-lt"/>
              </a:rPr>
              <a:t>“I've lost 12lbs since the class! It has made other parts of my life become healthier, too. It was so reassuring to hear that other people were having the same experiences as me.”</a:t>
            </a:r>
            <a:endParaRPr lang="en-US" i="1" dirty="0">
              <a:latin typeface="+mj-lt"/>
            </a:endParaRPr>
          </a:p>
        </p:txBody>
      </p:sp>
      <p:sp>
        <p:nvSpPr>
          <p:cNvPr id="14" name="Rectangle: Rounded Corners 26">
            <a:extLst>
              <a:ext uri="{FF2B5EF4-FFF2-40B4-BE49-F238E27FC236}">
                <a16:creationId xmlns:a16="http://schemas.microsoft.com/office/drawing/2014/main" id="{9AEF7DA0-394F-4C2E-9B90-F3D518FB7557}"/>
              </a:ext>
            </a:extLst>
          </p:cNvPr>
          <p:cNvSpPr/>
          <p:nvPr/>
        </p:nvSpPr>
        <p:spPr>
          <a:xfrm>
            <a:off x="462987" y="734792"/>
            <a:ext cx="7482834" cy="16076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MHA provided</a:t>
            </a:r>
            <a:r>
              <a:rPr lang="en-US" sz="4800" dirty="0"/>
              <a:t> </a:t>
            </a:r>
            <a:r>
              <a:rPr lang="en-US" sz="4200" dirty="0"/>
              <a:t>162.5</a:t>
            </a:r>
            <a:r>
              <a:rPr lang="en-US" sz="4800" dirty="0"/>
              <a:t> </a:t>
            </a:r>
            <a:r>
              <a:rPr lang="en-US" dirty="0"/>
              <a:t>student-hours of Healthy Living instruction.</a:t>
            </a:r>
            <a:endParaRPr lang="en-US" sz="4800" dirty="0"/>
          </a:p>
          <a:p>
            <a:pPr algn="ctr"/>
            <a:r>
              <a:rPr lang="en-US" sz="4200" dirty="0"/>
              <a:t>16</a:t>
            </a:r>
            <a:r>
              <a:rPr lang="en-US" dirty="0"/>
              <a:t> people started the virtual Healthy Living course and </a:t>
            </a:r>
            <a:r>
              <a:rPr lang="en-US" sz="4200" dirty="0"/>
              <a:t>14</a:t>
            </a:r>
            <a:r>
              <a:rPr lang="en-US" dirty="0"/>
              <a:t> graduated.</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724" y="734792"/>
            <a:ext cx="2571751" cy="1607682"/>
          </a:xfrm>
          <a:prstGeom prst="roundRect">
            <a:avLst/>
          </a:prstGeom>
        </p:spPr>
      </p:pic>
      <p:cxnSp>
        <p:nvCxnSpPr>
          <p:cNvPr id="5" name="Straight Connector 4">
            <a:extLst>
              <a:ext uri="{FF2B5EF4-FFF2-40B4-BE49-F238E27FC236}">
                <a16:creationId xmlns:a16="http://schemas.microsoft.com/office/drawing/2014/main" id="{549D740E-D154-29C7-FAAC-45BE5AB4F66F}"/>
              </a:ext>
            </a:extLst>
          </p:cNvPr>
          <p:cNvCxnSpPr/>
          <p:nvPr/>
        </p:nvCxnSpPr>
        <p:spPr>
          <a:xfrm>
            <a:off x="1027894" y="2985936"/>
            <a:ext cx="100115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5C8E343-D0DA-1708-C41A-811A764BC527}"/>
              </a:ext>
            </a:extLst>
          </p:cNvPr>
          <p:cNvSpPr txBox="1"/>
          <p:nvPr/>
        </p:nvSpPr>
        <p:spPr>
          <a:xfrm>
            <a:off x="11126598" y="6300132"/>
            <a:ext cx="1065402" cy="369332"/>
          </a:xfrm>
          <a:prstGeom prst="rect">
            <a:avLst/>
          </a:prstGeom>
          <a:noFill/>
        </p:spPr>
        <p:txBody>
          <a:bodyPr wrap="square" rtlCol="0">
            <a:spAutoFit/>
          </a:bodyPr>
          <a:lstStyle/>
          <a:p>
            <a:r>
              <a:rPr lang="en-US" dirty="0">
                <a:latin typeface="Bodoni Bk BT" panose="02070603070706020303" pitchFamily="18" charset="0"/>
              </a:rPr>
              <a:t>Page 13</a:t>
            </a:r>
          </a:p>
        </p:txBody>
      </p:sp>
    </p:spTree>
    <p:extLst>
      <p:ext uri="{BB962C8B-B14F-4D97-AF65-F5344CB8AC3E}">
        <p14:creationId xmlns:p14="http://schemas.microsoft.com/office/powerpoint/2010/main" val="1956270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5092</TotalTime>
  <Words>1384</Words>
  <Application>Microsoft Office PowerPoint</Application>
  <PresentationFormat>Widescreen</PresentationFormat>
  <Paragraphs>154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Bodoni Bk BT</vt:lpstr>
      <vt:lpstr>Calibri</vt:lpstr>
      <vt:lpstr>Calibri Light</vt:lpstr>
      <vt:lpstr>Georgia</vt:lpstr>
      <vt:lpstr>Office Theme</vt:lpstr>
      <vt:lpstr>Annual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2021</dc:title>
  <dc:creator>Mendonoma Health</dc:creator>
  <cp:lastModifiedBy>Mendonoma Health</cp:lastModifiedBy>
  <cp:revision>162</cp:revision>
  <dcterms:created xsi:type="dcterms:W3CDTF">2021-07-01T20:19:16Z</dcterms:created>
  <dcterms:modified xsi:type="dcterms:W3CDTF">2023-07-25T02:49:08Z</dcterms:modified>
</cp:coreProperties>
</file>